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1"/>
  </p:notesMasterIdLst>
  <p:handoutMasterIdLst>
    <p:handoutMasterId r:id="rId92"/>
  </p:handoutMasterIdLst>
  <p:sldIdLst>
    <p:sldId id="276" r:id="rId2"/>
    <p:sldId id="355" r:id="rId3"/>
    <p:sldId id="258" r:id="rId4"/>
    <p:sldId id="364" r:id="rId5"/>
    <p:sldId id="381" r:id="rId6"/>
    <p:sldId id="467" r:id="rId7"/>
    <p:sldId id="468" r:id="rId8"/>
    <p:sldId id="469" r:id="rId9"/>
    <p:sldId id="470" r:id="rId10"/>
    <p:sldId id="475" r:id="rId11"/>
    <p:sldId id="383" r:id="rId12"/>
    <p:sldId id="424" r:id="rId13"/>
    <p:sldId id="425" r:id="rId14"/>
    <p:sldId id="426" r:id="rId15"/>
    <p:sldId id="427" r:id="rId16"/>
    <p:sldId id="428" r:id="rId17"/>
    <p:sldId id="429" r:id="rId18"/>
    <p:sldId id="430" r:id="rId19"/>
    <p:sldId id="431" r:id="rId20"/>
    <p:sldId id="436" r:id="rId21"/>
    <p:sldId id="432" r:id="rId22"/>
    <p:sldId id="433" r:id="rId23"/>
    <p:sldId id="443" r:id="rId24"/>
    <p:sldId id="421" r:id="rId25"/>
    <p:sldId id="382" r:id="rId26"/>
    <p:sldId id="444" r:id="rId27"/>
    <p:sldId id="445" r:id="rId28"/>
    <p:sldId id="446" r:id="rId29"/>
    <p:sldId id="447" r:id="rId30"/>
    <p:sldId id="448" r:id="rId31"/>
    <p:sldId id="449" r:id="rId32"/>
    <p:sldId id="450" r:id="rId33"/>
    <p:sldId id="451" r:id="rId34"/>
    <p:sldId id="452" r:id="rId35"/>
    <p:sldId id="453" r:id="rId36"/>
    <p:sldId id="454" r:id="rId37"/>
    <p:sldId id="455" r:id="rId38"/>
    <p:sldId id="456" r:id="rId39"/>
    <p:sldId id="457" r:id="rId40"/>
    <p:sldId id="458" r:id="rId41"/>
    <p:sldId id="466" r:id="rId42"/>
    <p:sldId id="460" r:id="rId43"/>
    <p:sldId id="461" r:id="rId44"/>
    <p:sldId id="463" r:id="rId45"/>
    <p:sldId id="462" r:id="rId46"/>
    <p:sldId id="464" r:id="rId47"/>
    <p:sldId id="422" r:id="rId48"/>
    <p:sldId id="423" r:id="rId49"/>
    <p:sldId id="472" r:id="rId50"/>
    <p:sldId id="473" r:id="rId51"/>
    <p:sldId id="474" r:id="rId52"/>
    <p:sldId id="384" r:id="rId53"/>
    <p:sldId id="346" r:id="rId54"/>
    <p:sldId id="418" r:id="rId55"/>
    <p:sldId id="442" r:id="rId56"/>
    <p:sldId id="419" r:id="rId57"/>
    <p:sldId id="420" r:id="rId58"/>
    <p:sldId id="471" r:id="rId59"/>
    <p:sldId id="385" r:id="rId60"/>
    <p:sldId id="387" r:id="rId61"/>
    <p:sldId id="434" r:id="rId62"/>
    <p:sldId id="435" r:id="rId63"/>
    <p:sldId id="437" r:id="rId64"/>
    <p:sldId id="388"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14" r:id="rId87"/>
    <p:sldId id="415" r:id="rId88"/>
    <p:sldId id="416" r:id="rId89"/>
    <p:sldId id="391" r:id="rId90"/>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68067" autoAdjust="0"/>
  </p:normalViewPr>
  <p:slideViewPr>
    <p:cSldViewPr>
      <p:cViewPr>
        <p:scale>
          <a:sx n="80" d="100"/>
          <a:sy n="80" d="100"/>
        </p:scale>
        <p:origin x="2358" y="60"/>
      </p:cViewPr>
      <p:guideLst>
        <p:guide orient="horz" pos="2160"/>
        <p:guide pos="2880"/>
      </p:guideLst>
    </p:cSldViewPr>
  </p:slideViewPr>
  <p:outlineViewPr>
    <p:cViewPr>
      <p:scale>
        <a:sx n="33" d="100"/>
        <a:sy n="33" d="100"/>
      </p:scale>
      <p:origin x="0" y="3900"/>
    </p:cViewPr>
  </p:outlineViewPr>
  <p:notesTextViewPr>
    <p:cViewPr>
      <p:scale>
        <a:sx n="1" d="1"/>
        <a:sy n="1" d="1"/>
      </p:scale>
      <p:origin x="0" y="0"/>
    </p:cViewPr>
  </p:notesTextViewPr>
  <p:sorterViewPr>
    <p:cViewPr>
      <p:scale>
        <a:sx n="100" d="100"/>
        <a:sy n="100" d="100"/>
      </p:scale>
      <p:origin x="0" y="1692"/>
    </p:cViewPr>
  </p:sorterViewPr>
  <p:notesViewPr>
    <p:cSldViewPr>
      <p:cViewPr varScale="1">
        <p:scale>
          <a:sx n="56" d="100"/>
          <a:sy n="56" d="100"/>
        </p:scale>
        <p:origin x="-2496"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549BF-8819-4A1A-BECF-C4B4E443126B}"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tr-TR"/>
        </a:p>
      </dgm:t>
    </dgm:pt>
    <dgm:pt modelId="{0F04B369-D803-4E9D-9707-8B18107237FC}">
      <dgm:prSet phldrT="[Metin]" custT="1">
        <dgm:style>
          <a:lnRef idx="3">
            <a:schemeClr val="lt1"/>
          </a:lnRef>
          <a:fillRef idx="1">
            <a:schemeClr val="accent1"/>
          </a:fillRef>
          <a:effectRef idx="1">
            <a:schemeClr val="accent1"/>
          </a:effectRef>
          <a:fontRef idx="minor">
            <a:schemeClr val="lt1"/>
          </a:fontRef>
        </dgm:style>
      </dgm:prSet>
      <dgm:spPr/>
      <dgm:t>
        <a:bodyPr/>
        <a:lstStyle/>
        <a:p>
          <a:r>
            <a:rPr lang="tr-TR" sz="1600" b="1" dirty="0">
              <a:solidFill>
                <a:schemeClr val="accent5">
                  <a:lumMod val="50000"/>
                </a:schemeClr>
              </a:solidFill>
            </a:rPr>
            <a:t>Sigortalıların prime esas kazanç ve hizmet bilgilerinin Sosyal Güvenlik Kurumuna aktarılması ve sistem tarafından ön kontrollerin yapılması</a:t>
          </a:r>
        </a:p>
      </dgm:t>
    </dgm:pt>
    <dgm:pt modelId="{E71EB260-E27D-44F4-9AD3-EB776C62C4DB}" type="parTrans" cxnId="{2200A037-8285-490A-B547-7ED8AE0CDBD6}">
      <dgm:prSet/>
      <dgm:spPr/>
      <dgm:t>
        <a:bodyPr/>
        <a:lstStyle/>
        <a:p>
          <a:endParaRPr lang="tr-TR"/>
        </a:p>
      </dgm:t>
    </dgm:pt>
    <dgm:pt modelId="{45F4A5D1-E2F4-44B1-BB0A-4EE8820A8A6E}" type="sibTrans" cxnId="{2200A037-8285-490A-B547-7ED8AE0CDBD6}">
      <dgm:prSet/>
      <dgm:spPr/>
      <dgm:t>
        <a:bodyPr/>
        <a:lstStyle/>
        <a:p>
          <a:endParaRPr lang="tr-TR"/>
        </a:p>
      </dgm:t>
    </dgm:pt>
    <dgm:pt modelId="{8D32DEBB-5FA8-46B5-9E6A-697D63DA1C53}">
      <dgm:prSet phldrT="[Metin]" custT="1">
        <dgm:style>
          <a:lnRef idx="2">
            <a:schemeClr val="dk1">
              <a:shade val="50000"/>
            </a:schemeClr>
          </a:lnRef>
          <a:fillRef idx="1">
            <a:schemeClr val="dk1"/>
          </a:fillRef>
          <a:effectRef idx="0">
            <a:schemeClr val="dk1"/>
          </a:effectRef>
          <a:fontRef idx="minor">
            <a:schemeClr val="lt1"/>
          </a:fontRef>
        </dgm:style>
      </dgm:prSet>
      <dgm:spPr/>
      <dgm:t>
        <a:bodyPr/>
        <a:lstStyle/>
        <a:p>
          <a:r>
            <a:rPr lang="tr-TR" sz="1600" b="1" dirty="0"/>
            <a:t>Muhtasar ve Prim Hizmet Beyannamesinin yetkili vergi dairesine gönderilmesi </a:t>
          </a:r>
        </a:p>
      </dgm:t>
    </dgm:pt>
    <dgm:pt modelId="{CF2F4E69-72B0-4A67-8CC7-A792C07E40B9}" type="parTrans" cxnId="{C8AC51C9-960D-494D-ACB6-3EFEA1407603}">
      <dgm:prSet/>
      <dgm:spPr/>
      <dgm:t>
        <a:bodyPr/>
        <a:lstStyle/>
        <a:p>
          <a:endParaRPr lang="tr-TR"/>
        </a:p>
      </dgm:t>
    </dgm:pt>
    <dgm:pt modelId="{C4F43E02-5786-4A6A-92E3-C83852E2C731}" type="sibTrans" cxnId="{C8AC51C9-960D-494D-ACB6-3EFEA1407603}">
      <dgm:prSet/>
      <dgm:spPr/>
      <dgm:t>
        <a:bodyPr/>
        <a:lstStyle/>
        <a:p>
          <a:endParaRPr lang="tr-TR"/>
        </a:p>
      </dgm:t>
    </dgm:pt>
    <dgm:pt modelId="{C9417B29-81A4-45F7-BDE8-D0D8B32853AA}">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b="1" dirty="0"/>
            <a:t>Hata içermediği sistem tarafından saptanması halinde onay verilmesinin istenmesi</a:t>
          </a:r>
        </a:p>
      </dgm:t>
    </dgm:pt>
    <dgm:pt modelId="{D7263B19-8DB5-4CB4-AFE5-DE9E0B116A9E}" type="parTrans" cxnId="{F3874B9D-A13A-4DD9-9D7C-81E18E68DFAB}">
      <dgm:prSet/>
      <dgm:spPr/>
      <dgm:t>
        <a:bodyPr/>
        <a:lstStyle/>
        <a:p>
          <a:endParaRPr lang="tr-TR"/>
        </a:p>
      </dgm:t>
    </dgm:pt>
    <dgm:pt modelId="{AD20FE3A-E5B8-4D5D-8287-403EB6A7561B}" type="sibTrans" cxnId="{F3874B9D-A13A-4DD9-9D7C-81E18E68DFAB}">
      <dgm:prSet/>
      <dgm:spPr/>
      <dgm:t>
        <a:bodyPr/>
        <a:lstStyle/>
        <a:p>
          <a:endParaRPr lang="tr-TR"/>
        </a:p>
      </dgm:t>
    </dgm:pt>
    <dgm:pt modelId="{67D531F7-BB8C-4B38-9A0B-DB55E0FA01B3}">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b="1"/>
            <a:t>Hata tespit edilmesi halinde hatanın elektronik ortamda bildirilmesi</a:t>
          </a:r>
          <a:endParaRPr lang="tr-TR" sz="1600" b="1" dirty="0"/>
        </a:p>
      </dgm:t>
    </dgm:pt>
    <dgm:pt modelId="{3ECF5BFA-B238-480D-BBE9-9DC26B00B821}" type="parTrans" cxnId="{FD599D66-4168-48C1-93E5-CDC2BC067885}">
      <dgm:prSet/>
      <dgm:spPr/>
      <dgm:t>
        <a:bodyPr/>
        <a:lstStyle/>
        <a:p>
          <a:endParaRPr lang="tr-TR"/>
        </a:p>
      </dgm:t>
    </dgm:pt>
    <dgm:pt modelId="{CA735348-9674-4991-AA89-6F2509D9EB51}" type="sibTrans" cxnId="{FD599D66-4168-48C1-93E5-CDC2BC067885}">
      <dgm:prSet/>
      <dgm:spPr/>
      <dgm:t>
        <a:bodyPr/>
        <a:lstStyle/>
        <a:p>
          <a:endParaRPr lang="tr-TR"/>
        </a:p>
      </dgm:t>
    </dgm:pt>
    <dgm:pt modelId="{F954779A-B10B-4366-9746-9A0B0C9C1BEB}">
      <dgm:prSet phldrT="[Metin]" custT="1"/>
      <dgm:spPr/>
      <dgm:t>
        <a:bodyPr/>
        <a:lstStyle/>
        <a:p>
          <a:r>
            <a:rPr lang="tr-TR" sz="1600" b="1" dirty="0"/>
            <a:t>Düzeltme yapmaksızın hata tespit edilmeyen tahakkuklara esas bilgilerin onaylanması</a:t>
          </a:r>
        </a:p>
      </dgm:t>
    </dgm:pt>
    <dgm:pt modelId="{F454F3E1-8928-4C0D-9D88-514EA132C25F}" type="parTrans" cxnId="{82CB21E5-D268-4866-B284-511DC0349154}">
      <dgm:prSet/>
      <dgm:spPr/>
      <dgm:t>
        <a:bodyPr/>
        <a:lstStyle/>
        <a:p>
          <a:endParaRPr lang="tr-TR"/>
        </a:p>
      </dgm:t>
    </dgm:pt>
    <dgm:pt modelId="{E766FC4B-FA61-4F16-821E-5AEF980FAD53}" type="sibTrans" cxnId="{82CB21E5-D268-4866-B284-511DC0349154}">
      <dgm:prSet/>
      <dgm:spPr/>
      <dgm:t>
        <a:bodyPr/>
        <a:lstStyle/>
        <a:p>
          <a:endParaRPr lang="tr-TR"/>
        </a:p>
      </dgm:t>
    </dgm:pt>
    <dgm:pt modelId="{9F18B0E9-16EA-43A0-998E-4E235CBF8AD0}">
      <dgm:prSet phldrT="[Metin]" custT="1">
        <dgm:style>
          <a:lnRef idx="1">
            <a:schemeClr val="accent4"/>
          </a:lnRef>
          <a:fillRef idx="2">
            <a:schemeClr val="accent4"/>
          </a:fillRef>
          <a:effectRef idx="1">
            <a:schemeClr val="accent4"/>
          </a:effectRef>
          <a:fontRef idx="minor">
            <a:schemeClr val="dk1"/>
          </a:fontRef>
        </dgm:style>
      </dgm:prSet>
      <dgm:spPr/>
      <dgm:t>
        <a:bodyPr/>
        <a:lstStyle/>
        <a:p>
          <a:r>
            <a:rPr lang="tr-TR" sz="1600" b="1" dirty="0"/>
            <a:t>Hatalar düzeltildikten sonra beyannamenin gönderilmesi</a:t>
          </a:r>
        </a:p>
      </dgm:t>
    </dgm:pt>
    <dgm:pt modelId="{0B1097F7-969E-4690-A22E-008C39ED2462}" type="parTrans" cxnId="{1DD676E8-EA95-4861-98A1-43A9A135EDD0}">
      <dgm:prSet/>
      <dgm:spPr/>
      <dgm:t>
        <a:bodyPr/>
        <a:lstStyle/>
        <a:p>
          <a:endParaRPr lang="tr-TR"/>
        </a:p>
      </dgm:t>
    </dgm:pt>
    <dgm:pt modelId="{DE484B77-A1C5-4753-A2A5-916A16E78BAA}" type="sibTrans" cxnId="{1DD676E8-EA95-4861-98A1-43A9A135EDD0}">
      <dgm:prSet/>
      <dgm:spPr/>
      <dgm:t>
        <a:bodyPr/>
        <a:lstStyle/>
        <a:p>
          <a:endParaRPr lang="tr-TR"/>
        </a:p>
      </dgm:t>
    </dgm:pt>
    <dgm:pt modelId="{7EE6ECF8-1998-46D1-B173-7F14DABBF6DC}" type="pres">
      <dgm:prSet presAssocID="{5D0549BF-8819-4A1A-BECF-C4B4E443126B}" presName="Name0" presStyleCnt="0">
        <dgm:presLayoutVars>
          <dgm:chMax val="1"/>
          <dgm:chPref val="1"/>
          <dgm:dir/>
          <dgm:animOne val="branch"/>
          <dgm:animLvl val="lvl"/>
        </dgm:presLayoutVars>
      </dgm:prSet>
      <dgm:spPr/>
    </dgm:pt>
    <dgm:pt modelId="{7F6A8035-60B2-4452-9721-EF4C5F78E245}" type="pres">
      <dgm:prSet presAssocID="{0F04B369-D803-4E9D-9707-8B18107237FC}" presName="textCenter" presStyleLbl="node1" presStyleIdx="0" presStyleCnt="6" custScaleX="473741" custScaleY="97539" custLinFactNeighborX="15960" custLinFactNeighborY="-54591"/>
      <dgm:spPr/>
    </dgm:pt>
    <dgm:pt modelId="{B06002E1-CD35-4854-9FAB-1F10FDDF2163}" type="pres">
      <dgm:prSet presAssocID="{0F04B369-D803-4E9D-9707-8B18107237FC}" presName="cycle_1" presStyleCnt="0"/>
      <dgm:spPr/>
    </dgm:pt>
    <dgm:pt modelId="{7017C58B-1F32-46CD-9A67-8032218418C0}" type="pres">
      <dgm:prSet presAssocID="{8D32DEBB-5FA8-46B5-9E6A-697D63DA1C53}" presName="childCenter1" presStyleLbl="node1" presStyleIdx="1" presStyleCnt="6" custScaleX="680028" custScaleY="174787" custLinFactNeighborX="5714" custLinFactNeighborY="-16556"/>
      <dgm:spPr/>
    </dgm:pt>
    <dgm:pt modelId="{DBE33C25-E3A6-487A-8398-B77B39ED62F2}" type="pres">
      <dgm:prSet presAssocID="{CF2F4E69-72B0-4A67-8CC7-A792C07E40B9}" presName="Name144" presStyleLbl="parChTrans1D2" presStyleIdx="0" presStyleCnt="3"/>
      <dgm:spPr/>
    </dgm:pt>
    <dgm:pt modelId="{9CA88C62-7722-4BA0-BFA7-44C39E338936}" type="pres">
      <dgm:prSet presAssocID="{0F04B369-D803-4E9D-9707-8B18107237FC}" presName="cycle_2" presStyleCnt="0"/>
      <dgm:spPr/>
    </dgm:pt>
    <dgm:pt modelId="{46B9466E-B4C3-4F47-BA6F-23899787DD3D}" type="pres">
      <dgm:prSet presAssocID="{C9417B29-81A4-45F7-BDE8-D0D8B32853AA}" presName="childCenter2" presStyleLbl="node1" presStyleIdx="2" presStyleCnt="6" custScaleX="509614" custLinFactNeighborX="40413" custLinFactNeighborY="-10803"/>
      <dgm:spPr/>
    </dgm:pt>
    <dgm:pt modelId="{6018A8DA-00D3-459E-81FE-1CB452A4D340}" type="pres">
      <dgm:prSet presAssocID="{D7263B19-8DB5-4CB4-AFE5-DE9E0B116A9E}" presName="Name221" presStyleLbl="parChTrans1D2" presStyleIdx="1" presStyleCnt="3"/>
      <dgm:spPr/>
    </dgm:pt>
    <dgm:pt modelId="{F88CE395-824F-4D08-84BB-5DF4522D6433}" type="pres">
      <dgm:prSet presAssocID="{0F04B369-D803-4E9D-9707-8B18107237FC}" presName="cycle_3" presStyleCnt="0"/>
      <dgm:spPr/>
    </dgm:pt>
    <dgm:pt modelId="{A0525443-F505-49D5-BFC5-4EBA7F9ABC5C}" type="pres">
      <dgm:prSet presAssocID="{67D531F7-BB8C-4B38-9A0B-DB55E0FA01B3}" presName="childCenter3" presStyleLbl="node1" presStyleIdx="3" presStyleCnt="6" custScaleX="475109" custLinFactNeighborX="-75654" custLinFactNeighborY="-2408"/>
      <dgm:spPr/>
    </dgm:pt>
    <dgm:pt modelId="{CD1BB68E-4C2F-4169-836C-6CF5BC49E94F}" type="pres">
      <dgm:prSet presAssocID="{F454F3E1-8928-4C0D-9D88-514EA132C25F}" presName="Name285" presStyleLbl="parChTrans1D3" presStyleIdx="0" presStyleCnt="2"/>
      <dgm:spPr/>
    </dgm:pt>
    <dgm:pt modelId="{4671E1A3-8210-49F3-B205-E0672D9B188B}" type="pres">
      <dgm:prSet presAssocID="{F954779A-B10B-4366-9746-9A0B0C9C1BEB}" presName="text3" presStyleLbl="node1" presStyleIdx="4" presStyleCnt="6" custScaleX="513754" custScaleY="100204" custRadScaleRad="176909" custRadScaleInc="48931">
        <dgm:presLayoutVars>
          <dgm:bulletEnabled val="1"/>
        </dgm:presLayoutVars>
      </dgm:prSet>
      <dgm:spPr/>
    </dgm:pt>
    <dgm:pt modelId="{A303F952-EF84-4A0D-A297-ADAAEE3BBE3A}" type="pres">
      <dgm:prSet presAssocID="{0B1097F7-969E-4690-A22E-008C39ED2462}" presName="Name285" presStyleLbl="parChTrans1D3" presStyleIdx="1" presStyleCnt="2"/>
      <dgm:spPr/>
    </dgm:pt>
    <dgm:pt modelId="{8D2ED9B9-12FB-43C3-9EBE-53519DA9AD9D}" type="pres">
      <dgm:prSet presAssocID="{9F18B0E9-16EA-43A0-998E-4E235CBF8AD0}" presName="text3" presStyleLbl="node1" presStyleIdx="5" presStyleCnt="6" custScaleX="460575" custRadScaleRad="199001" custRadScaleInc="-186446">
        <dgm:presLayoutVars>
          <dgm:bulletEnabled val="1"/>
        </dgm:presLayoutVars>
      </dgm:prSet>
      <dgm:spPr/>
    </dgm:pt>
    <dgm:pt modelId="{DCC9BA90-7859-4B71-830A-13AADD95F1E9}" type="pres">
      <dgm:prSet presAssocID="{3ECF5BFA-B238-480D-BBE9-9DC26B00B821}" presName="Name288" presStyleLbl="parChTrans1D2" presStyleIdx="2" presStyleCnt="3"/>
      <dgm:spPr/>
    </dgm:pt>
  </dgm:ptLst>
  <dgm:cxnLst>
    <dgm:cxn modelId="{207F150B-A34F-4319-BCF5-C96BA7C98303}" type="presOf" srcId="{3ECF5BFA-B238-480D-BBE9-9DC26B00B821}" destId="{DCC9BA90-7859-4B71-830A-13AADD95F1E9}" srcOrd="0" destOrd="0" presId="urn:microsoft.com/office/officeart/2008/layout/RadialCluster"/>
    <dgm:cxn modelId="{E04F6D0C-E4A4-4196-A949-544CC75E7BFD}" type="presOf" srcId="{9F18B0E9-16EA-43A0-998E-4E235CBF8AD0}" destId="{8D2ED9B9-12FB-43C3-9EBE-53519DA9AD9D}" srcOrd="0" destOrd="0" presId="urn:microsoft.com/office/officeart/2008/layout/RadialCluster"/>
    <dgm:cxn modelId="{2200A037-8285-490A-B547-7ED8AE0CDBD6}" srcId="{5D0549BF-8819-4A1A-BECF-C4B4E443126B}" destId="{0F04B369-D803-4E9D-9707-8B18107237FC}" srcOrd="0" destOrd="0" parTransId="{E71EB260-E27D-44F4-9AD3-EB776C62C4DB}" sibTransId="{45F4A5D1-E2F4-44B1-BB0A-4EE8820A8A6E}"/>
    <dgm:cxn modelId="{6994A437-AB25-4B52-89FC-A99D00FA3915}" type="presOf" srcId="{0F04B369-D803-4E9D-9707-8B18107237FC}" destId="{7F6A8035-60B2-4452-9721-EF4C5F78E245}" srcOrd="0" destOrd="0" presId="urn:microsoft.com/office/officeart/2008/layout/RadialCluster"/>
    <dgm:cxn modelId="{FD599D66-4168-48C1-93E5-CDC2BC067885}" srcId="{0F04B369-D803-4E9D-9707-8B18107237FC}" destId="{67D531F7-BB8C-4B38-9A0B-DB55E0FA01B3}" srcOrd="2" destOrd="0" parTransId="{3ECF5BFA-B238-480D-BBE9-9DC26B00B821}" sibTransId="{CA735348-9674-4991-AA89-6F2509D9EB51}"/>
    <dgm:cxn modelId="{1FFCBB67-58B4-40AB-A9E9-CD52B1B2141D}" type="presOf" srcId="{0B1097F7-969E-4690-A22E-008C39ED2462}" destId="{A303F952-EF84-4A0D-A297-ADAAEE3BBE3A}" srcOrd="0" destOrd="0" presId="urn:microsoft.com/office/officeart/2008/layout/RadialCluster"/>
    <dgm:cxn modelId="{DCFF8871-A479-4195-9E14-C15F5DCDC147}" type="presOf" srcId="{67D531F7-BB8C-4B38-9A0B-DB55E0FA01B3}" destId="{A0525443-F505-49D5-BFC5-4EBA7F9ABC5C}" srcOrd="0" destOrd="0" presId="urn:microsoft.com/office/officeart/2008/layout/RadialCluster"/>
    <dgm:cxn modelId="{27871684-2C28-435D-9E63-98DDCADBCBF5}" type="presOf" srcId="{8D32DEBB-5FA8-46B5-9E6A-697D63DA1C53}" destId="{7017C58B-1F32-46CD-9A67-8032218418C0}" srcOrd="0" destOrd="0" presId="urn:microsoft.com/office/officeart/2008/layout/RadialCluster"/>
    <dgm:cxn modelId="{231CA887-58E9-44A2-9ACF-851F482DE533}" type="presOf" srcId="{F454F3E1-8928-4C0D-9D88-514EA132C25F}" destId="{CD1BB68E-4C2F-4169-836C-6CF5BC49E94F}" srcOrd="0" destOrd="0" presId="urn:microsoft.com/office/officeart/2008/layout/RadialCluster"/>
    <dgm:cxn modelId="{F3874B9D-A13A-4DD9-9D7C-81E18E68DFAB}" srcId="{0F04B369-D803-4E9D-9707-8B18107237FC}" destId="{C9417B29-81A4-45F7-BDE8-D0D8B32853AA}" srcOrd="1" destOrd="0" parTransId="{D7263B19-8DB5-4CB4-AFE5-DE9E0B116A9E}" sibTransId="{AD20FE3A-E5B8-4D5D-8287-403EB6A7561B}"/>
    <dgm:cxn modelId="{564E72B9-194C-4C08-BF8D-D18758CC90CB}" type="presOf" srcId="{F954779A-B10B-4366-9746-9A0B0C9C1BEB}" destId="{4671E1A3-8210-49F3-B205-E0672D9B188B}" srcOrd="0" destOrd="0" presId="urn:microsoft.com/office/officeart/2008/layout/RadialCluster"/>
    <dgm:cxn modelId="{E3C38AC6-22AC-4D10-A96E-E8B9536BDFAC}" type="presOf" srcId="{5D0549BF-8819-4A1A-BECF-C4B4E443126B}" destId="{7EE6ECF8-1998-46D1-B173-7F14DABBF6DC}" srcOrd="0" destOrd="0" presId="urn:microsoft.com/office/officeart/2008/layout/RadialCluster"/>
    <dgm:cxn modelId="{C8AC51C9-960D-494D-ACB6-3EFEA1407603}" srcId="{0F04B369-D803-4E9D-9707-8B18107237FC}" destId="{8D32DEBB-5FA8-46B5-9E6A-697D63DA1C53}" srcOrd="0" destOrd="0" parTransId="{CF2F4E69-72B0-4A67-8CC7-A792C07E40B9}" sibTransId="{C4F43E02-5786-4A6A-92E3-C83852E2C731}"/>
    <dgm:cxn modelId="{77F726D0-9286-4D19-9CA7-C8D86F4D047F}" type="presOf" srcId="{C9417B29-81A4-45F7-BDE8-D0D8B32853AA}" destId="{46B9466E-B4C3-4F47-BA6F-23899787DD3D}" srcOrd="0" destOrd="0" presId="urn:microsoft.com/office/officeart/2008/layout/RadialCluster"/>
    <dgm:cxn modelId="{47E00CD7-BF8D-44DB-86E8-009C7BD7C55C}" type="presOf" srcId="{CF2F4E69-72B0-4A67-8CC7-A792C07E40B9}" destId="{DBE33C25-E3A6-487A-8398-B77B39ED62F2}" srcOrd="0" destOrd="0" presId="urn:microsoft.com/office/officeart/2008/layout/RadialCluster"/>
    <dgm:cxn modelId="{30FAD7DE-43B5-4E94-A413-8480DD19D7E5}" type="presOf" srcId="{D7263B19-8DB5-4CB4-AFE5-DE9E0B116A9E}" destId="{6018A8DA-00D3-459E-81FE-1CB452A4D340}" srcOrd="0" destOrd="0" presId="urn:microsoft.com/office/officeart/2008/layout/RadialCluster"/>
    <dgm:cxn modelId="{82CB21E5-D268-4866-B284-511DC0349154}" srcId="{67D531F7-BB8C-4B38-9A0B-DB55E0FA01B3}" destId="{F954779A-B10B-4366-9746-9A0B0C9C1BEB}" srcOrd="0" destOrd="0" parTransId="{F454F3E1-8928-4C0D-9D88-514EA132C25F}" sibTransId="{E766FC4B-FA61-4F16-821E-5AEF980FAD53}"/>
    <dgm:cxn modelId="{1DD676E8-EA95-4861-98A1-43A9A135EDD0}" srcId="{67D531F7-BB8C-4B38-9A0B-DB55E0FA01B3}" destId="{9F18B0E9-16EA-43A0-998E-4E235CBF8AD0}" srcOrd="1" destOrd="0" parTransId="{0B1097F7-969E-4690-A22E-008C39ED2462}" sibTransId="{DE484B77-A1C5-4753-A2A5-916A16E78BAA}"/>
    <dgm:cxn modelId="{D6345D07-95AF-4A69-8D34-B0FA777B76E1}" type="presParOf" srcId="{7EE6ECF8-1998-46D1-B173-7F14DABBF6DC}" destId="{7F6A8035-60B2-4452-9721-EF4C5F78E245}" srcOrd="0" destOrd="0" presId="urn:microsoft.com/office/officeart/2008/layout/RadialCluster"/>
    <dgm:cxn modelId="{90C04724-18BB-4F5D-B413-3583B376636F}" type="presParOf" srcId="{7EE6ECF8-1998-46D1-B173-7F14DABBF6DC}" destId="{B06002E1-CD35-4854-9FAB-1F10FDDF2163}" srcOrd="1" destOrd="0" presId="urn:microsoft.com/office/officeart/2008/layout/RadialCluster"/>
    <dgm:cxn modelId="{80F705A9-EB19-4689-ABA6-98B59E7F349B}" type="presParOf" srcId="{B06002E1-CD35-4854-9FAB-1F10FDDF2163}" destId="{7017C58B-1F32-46CD-9A67-8032218418C0}" srcOrd="0" destOrd="0" presId="urn:microsoft.com/office/officeart/2008/layout/RadialCluster"/>
    <dgm:cxn modelId="{1230FD6F-FFFE-4025-8C7B-666B3AC4C262}" type="presParOf" srcId="{7EE6ECF8-1998-46D1-B173-7F14DABBF6DC}" destId="{DBE33C25-E3A6-487A-8398-B77B39ED62F2}" srcOrd="2" destOrd="0" presId="urn:microsoft.com/office/officeart/2008/layout/RadialCluster"/>
    <dgm:cxn modelId="{EAD0B748-378F-4E62-AECC-AC883C7A0BB9}" type="presParOf" srcId="{7EE6ECF8-1998-46D1-B173-7F14DABBF6DC}" destId="{9CA88C62-7722-4BA0-BFA7-44C39E338936}" srcOrd="3" destOrd="0" presId="urn:microsoft.com/office/officeart/2008/layout/RadialCluster"/>
    <dgm:cxn modelId="{CC1B1A27-8783-4BAD-8B6E-A9DAD79BD375}" type="presParOf" srcId="{9CA88C62-7722-4BA0-BFA7-44C39E338936}" destId="{46B9466E-B4C3-4F47-BA6F-23899787DD3D}" srcOrd="0" destOrd="0" presId="urn:microsoft.com/office/officeart/2008/layout/RadialCluster"/>
    <dgm:cxn modelId="{CE965C95-BCE7-43C6-91B7-8C59B9ADFEFC}" type="presParOf" srcId="{7EE6ECF8-1998-46D1-B173-7F14DABBF6DC}" destId="{6018A8DA-00D3-459E-81FE-1CB452A4D340}" srcOrd="4" destOrd="0" presId="urn:microsoft.com/office/officeart/2008/layout/RadialCluster"/>
    <dgm:cxn modelId="{EC9A841B-4DB9-44D0-A1CF-314E240CF913}" type="presParOf" srcId="{7EE6ECF8-1998-46D1-B173-7F14DABBF6DC}" destId="{F88CE395-824F-4D08-84BB-5DF4522D6433}" srcOrd="5" destOrd="0" presId="urn:microsoft.com/office/officeart/2008/layout/RadialCluster"/>
    <dgm:cxn modelId="{F9BE09F5-6FEF-4C2B-9CD3-AC385D0115C2}" type="presParOf" srcId="{F88CE395-824F-4D08-84BB-5DF4522D6433}" destId="{A0525443-F505-49D5-BFC5-4EBA7F9ABC5C}" srcOrd="0" destOrd="0" presId="urn:microsoft.com/office/officeart/2008/layout/RadialCluster"/>
    <dgm:cxn modelId="{DBE5051B-BD35-4CE5-811F-45B8D1510992}" type="presParOf" srcId="{F88CE395-824F-4D08-84BB-5DF4522D6433}" destId="{CD1BB68E-4C2F-4169-836C-6CF5BC49E94F}" srcOrd="1" destOrd="0" presId="urn:microsoft.com/office/officeart/2008/layout/RadialCluster"/>
    <dgm:cxn modelId="{5DEB22F5-2723-4B19-9A3A-C97331CC8C45}" type="presParOf" srcId="{F88CE395-824F-4D08-84BB-5DF4522D6433}" destId="{4671E1A3-8210-49F3-B205-E0672D9B188B}" srcOrd="2" destOrd="0" presId="urn:microsoft.com/office/officeart/2008/layout/RadialCluster"/>
    <dgm:cxn modelId="{DDE9CEC4-BDA3-464F-8543-C0EF832CDE5F}" type="presParOf" srcId="{F88CE395-824F-4D08-84BB-5DF4522D6433}" destId="{A303F952-EF84-4A0D-A297-ADAAEE3BBE3A}" srcOrd="3" destOrd="0" presId="urn:microsoft.com/office/officeart/2008/layout/RadialCluster"/>
    <dgm:cxn modelId="{31D3B6E5-594E-4ED8-B7E0-EB6752E9A41B}" type="presParOf" srcId="{F88CE395-824F-4D08-84BB-5DF4522D6433}" destId="{8D2ED9B9-12FB-43C3-9EBE-53519DA9AD9D}" srcOrd="4" destOrd="0" presId="urn:microsoft.com/office/officeart/2008/layout/RadialCluster"/>
    <dgm:cxn modelId="{BB58E6ED-0724-4397-B4AF-5997C62A52B3}" type="presParOf" srcId="{7EE6ECF8-1998-46D1-B173-7F14DABBF6DC}" destId="{DCC9BA90-7859-4B71-830A-13AADD95F1E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61FEF4-256F-40F7-9A07-E18E3063C067}"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tr-TR"/>
        </a:p>
      </dgm:t>
    </dgm:pt>
    <dgm:pt modelId="{E4926A9D-CC67-4EA7-9B3C-5F4D81565A12}">
      <dgm:prSet phldrT="[Metin]"/>
      <dgm:spPr/>
      <dgm:t>
        <a:bodyPr/>
        <a:lstStyle/>
        <a:p>
          <a:pPr algn="just"/>
          <a:r>
            <a:rPr lang="tr-TR" dirty="0"/>
            <a:t>Prime esas kazanç ve hizmet bilgileri, Muhtasar ve Prim Hizmet Beyannamesi ile elektronik ortamda gönderilirken beyannameyi gönderen tarafından beyannamenin ilgili alanlarında yer alan “asıl/ek/iptal” seçeneklerinden işverenin durumuna uygun olanı her bir işyeri için sigortalı bazında belirtilecektir.</a:t>
          </a:r>
        </a:p>
      </dgm:t>
    </dgm:pt>
    <dgm:pt modelId="{4B176DCF-20E3-4826-9334-F3A129ACA16F}" type="parTrans" cxnId="{5B1E7D75-0295-489F-88EC-E67B1A9232F8}">
      <dgm:prSet/>
      <dgm:spPr/>
      <dgm:t>
        <a:bodyPr/>
        <a:lstStyle/>
        <a:p>
          <a:endParaRPr lang="tr-TR"/>
        </a:p>
      </dgm:t>
    </dgm:pt>
    <dgm:pt modelId="{61358C8B-FE2A-487C-BBEB-AF000F0B3CE9}" type="sibTrans" cxnId="{5B1E7D75-0295-489F-88EC-E67B1A9232F8}">
      <dgm:prSet/>
      <dgm:spPr/>
      <dgm:t>
        <a:bodyPr/>
        <a:lstStyle/>
        <a:p>
          <a:endParaRPr lang="tr-TR"/>
        </a:p>
      </dgm:t>
    </dgm:pt>
    <dgm:pt modelId="{7747407E-D5C3-49E9-995D-ECDE3E26EDA4}">
      <dgm:prSet phldrT="[Metin]"/>
      <dgm:spPr/>
      <dgm:t>
        <a:bodyPr/>
        <a:lstStyle/>
        <a:p>
          <a:pPr algn="just"/>
          <a:r>
            <a:rPr lang="tr-TR" b="1" dirty="0">
              <a:solidFill>
                <a:schemeClr val="tx1"/>
              </a:solidFill>
            </a:rPr>
            <a:t>Her bir işyeri için sigortalı bazında kanun türü ve/veya belge türü seçilerek verilen beyannamedeki  prime esas kazanç ve hizmet bilgileri için ayrı ayrı tahakkuk fişleri oluşturulacaktır. </a:t>
          </a:r>
        </a:p>
      </dgm:t>
    </dgm:pt>
    <dgm:pt modelId="{D29D31EB-A549-4312-B7BC-F7CECB1E4390}" type="parTrans" cxnId="{F51F92CE-33A8-4D5F-B10B-1E387BF2653F}">
      <dgm:prSet/>
      <dgm:spPr/>
      <dgm:t>
        <a:bodyPr/>
        <a:lstStyle/>
        <a:p>
          <a:endParaRPr lang="tr-TR"/>
        </a:p>
      </dgm:t>
    </dgm:pt>
    <dgm:pt modelId="{FB1F695C-8C7B-4625-A95E-89A05257928B}" type="sibTrans" cxnId="{F51F92CE-33A8-4D5F-B10B-1E387BF2653F}">
      <dgm:prSet/>
      <dgm:spPr/>
      <dgm:t>
        <a:bodyPr/>
        <a:lstStyle/>
        <a:p>
          <a:endParaRPr lang="tr-TR"/>
        </a:p>
      </dgm:t>
    </dgm:pt>
    <dgm:pt modelId="{47266775-6DC9-4982-9567-4B48165396F1}" type="pres">
      <dgm:prSet presAssocID="{2B61FEF4-256F-40F7-9A07-E18E3063C067}" presName="linear" presStyleCnt="0">
        <dgm:presLayoutVars>
          <dgm:animLvl val="lvl"/>
          <dgm:resizeHandles val="exact"/>
        </dgm:presLayoutVars>
      </dgm:prSet>
      <dgm:spPr/>
    </dgm:pt>
    <dgm:pt modelId="{0D7DF108-FCA6-4AB6-9771-361C3A235706}" type="pres">
      <dgm:prSet presAssocID="{E4926A9D-CC67-4EA7-9B3C-5F4D81565A12}" presName="parentText" presStyleLbl="node1" presStyleIdx="0" presStyleCnt="2">
        <dgm:presLayoutVars>
          <dgm:chMax val="0"/>
          <dgm:bulletEnabled val="1"/>
        </dgm:presLayoutVars>
      </dgm:prSet>
      <dgm:spPr/>
    </dgm:pt>
    <dgm:pt modelId="{0A8D879C-E877-4196-8B32-8112DCAD1682}" type="pres">
      <dgm:prSet presAssocID="{61358C8B-FE2A-487C-BBEB-AF000F0B3CE9}" presName="spacer" presStyleCnt="0"/>
      <dgm:spPr/>
    </dgm:pt>
    <dgm:pt modelId="{A599D871-CA76-4EAC-A077-D08118CF69E8}" type="pres">
      <dgm:prSet presAssocID="{7747407E-D5C3-49E9-995D-ECDE3E26EDA4}" presName="parentText" presStyleLbl="node1" presStyleIdx="1" presStyleCnt="2" custLinFactNeighborX="-197" custLinFactNeighborY="0">
        <dgm:presLayoutVars>
          <dgm:chMax val="0"/>
          <dgm:bulletEnabled val="1"/>
        </dgm:presLayoutVars>
      </dgm:prSet>
      <dgm:spPr/>
    </dgm:pt>
  </dgm:ptLst>
  <dgm:cxnLst>
    <dgm:cxn modelId="{D1CA8811-31DB-42BF-9F39-A0E4D447F139}" type="presOf" srcId="{E4926A9D-CC67-4EA7-9B3C-5F4D81565A12}" destId="{0D7DF108-FCA6-4AB6-9771-361C3A235706}" srcOrd="0" destOrd="0" presId="urn:microsoft.com/office/officeart/2005/8/layout/vList2"/>
    <dgm:cxn modelId="{25ADB93A-3B6E-4C8C-A2D9-2860CEF8EF02}" type="presOf" srcId="{7747407E-D5C3-49E9-995D-ECDE3E26EDA4}" destId="{A599D871-CA76-4EAC-A077-D08118CF69E8}" srcOrd="0" destOrd="0" presId="urn:microsoft.com/office/officeart/2005/8/layout/vList2"/>
    <dgm:cxn modelId="{5B1E7D75-0295-489F-88EC-E67B1A9232F8}" srcId="{2B61FEF4-256F-40F7-9A07-E18E3063C067}" destId="{E4926A9D-CC67-4EA7-9B3C-5F4D81565A12}" srcOrd="0" destOrd="0" parTransId="{4B176DCF-20E3-4826-9334-F3A129ACA16F}" sibTransId="{61358C8B-FE2A-487C-BBEB-AF000F0B3CE9}"/>
    <dgm:cxn modelId="{769F0CB0-DD28-47B1-B0C7-10DA8A681050}" type="presOf" srcId="{2B61FEF4-256F-40F7-9A07-E18E3063C067}" destId="{47266775-6DC9-4982-9567-4B48165396F1}" srcOrd="0" destOrd="0" presId="urn:microsoft.com/office/officeart/2005/8/layout/vList2"/>
    <dgm:cxn modelId="{F51F92CE-33A8-4D5F-B10B-1E387BF2653F}" srcId="{2B61FEF4-256F-40F7-9A07-E18E3063C067}" destId="{7747407E-D5C3-49E9-995D-ECDE3E26EDA4}" srcOrd="1" destOrd="0" parTransId="{D29D31EB-A549-4312-B7BC-F7CECB1E4390}" sibTransId="{FB1F695C-8C7B-4625-A95E-89A05257928B}"/>
    <dgm:cxn modelId="{08D58D5A-E5F2-4292-8430-6C94903BA4AF}" type="presParOf" srcId="{47266775-6DC9-4982-9567-4B48165396F1}" destId="{0D7DF108-FCA6-4AB6-9771-361C3A235706}" srcOrd="0" destOrd="0" presId="urn:microsoft.com/office/officeart/2005/8/layout/vList2"/>
    <dgm:cxn modelId="{5DC55F6F-8072-489C-91D0-B34E565DC4AC}" type="presParOf" srcId="{47266775-6DC9-4982-9567-4B48165396F1}" destId="{0A8D879C-E877-4196-8B32-8112DCAD1682}" srcOrd="1" destOrd="0" presId="urn:microsoft.com/office/officeart/2005/8/layout/vList2"/>
    <dgm:cxn modelId="{FFEC4EAD-411C-46D8-8B80-A18FD22EAAE6}" type="presParOf" srcId="{47266775-6DC9-4982-9567-4B48165396F1}" destId="{A599D871-CA76-4EAC-A077-D08118CF69E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549BF-8819-4A1A-BECF-C4B4E443126B}"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tr-TR"/>
        </a:p>
      </dgm:t>
    </dgm:pt>
    <dgm:pt modelId="{0F04B369-D803-4E9D-9707-8B18107237FC}">
      <dgm:prSet phldrT="[Metin]" custT="1">
        <dgm:style>
          <a:lnRef idx="3">
            <a:schemeClr val="lt1"/>
          </a:lnRef>
          <a:fillRef idx="1">
            <a:schemeClr val="accent1"/>
          </a:fillRef>
          <a:effectRef idx="1">
            <a:schemeClr val="accent1"/>
          </a:effectRef>
          <a:fontRef idx="minor">
            <a:schemeClr val="lt1"/>
          </a:fontRef>
        </dgm:style>
      </dgm:prSet>
      <dgm:spPr/>
      <dgm:t>
        <a:bodyPr/>
        <a:lstStyle/>
        <a:p>
          <a:r>
            <a:rPr lang="tr-TR" sz="1600" b="1" dirty="0">
              <a:solidFill>
                <a:schemeClr val="accent5">
                  <a:lumMod val="50000"/>
                </a:schemeClr>
              </a:solidFill>
            </a:rPr>
            <a:t>Sigortalıların prime esas kazanç ve hizmete ilişkin aktarılan bilgilerin Sosyal Güvenlik İl Müdürlüğü/Sosyal Güvenlik Merkezinin onayına düşmesi</a:t>
          </a:r>
        </a:p>
      </dgm:t>
    </dgm:pt>
    <dgm:pt modelId="{E71EB260-E27D-44F4-9AD3-EB776C62C4DB}" type="parTrans" cxnId="{2200A037-8285-490A-B547-7ED8AE0CDBD6}">
      <dgm:prSet/>
      <dgm:spPr/>
      <dgm:t>
        <a:bodyPr/>
        <a:lstStyle/>
        <a:p>
          <a:endParaRPr lang="tr-TR"/>
        </a:p>
      </dgm:t>
    </dgm:pt>
    <dgm:pt modelId="{45F4A5D1-E2F4-44B1-BB0A-4EE8820A8A6E}" type="sibTrans" cxnId="{2200A037-8285-490A-B547-7ED8AE0CDBD6}">
      <dgm:prSet/>
      <dgm:spPr/>
      <dgm:t>
        <a:bodyPr/>
        <a:lstStyle/>
        <a:p>
          <a:endParaRPr lang="tr-TR"/>
        </a:p>
      </dgm:t>
    </dgm:pt>
    <dgm:pt modelId="{8D32DEBB-5FA8-46B5-9E6A-697D63DA1C53}">
      <dgm:prSet phldrT="[Metin]" custT="1">
        <dgm:style>
          <a:lnRef idx="2">
            <a:schemeClr val="dk1">
              <a:shade val="50000"/>
            </a:schemeClr>
          </a:lnRef>
          <a:fillRef idx="1">
            <a:schemeClr val="dk1"/>
          </a:fillRef>
          <a:effectRef idx="0">
            <a:schemeClr val="dk1"/>
          </a:effectRef>
          <a:fontRef idx="minor">
            <a:schemeClr val="lt1"/>
          </a:fontRef>
        </dgm:style>
      </dgm:prSet>
      <dgm:spPr/>
      <dgm:t>
        <a:bodyPr/>
        <a:lstStyle/>
        <a:p>
          <a:r>
            <a:rPr lang="tr-TR" sz="1600" b="1" dirty="0"/>
            <a:t>Yasal süresi dışında verilen beyannamenin yetkili vergi dairesine elektronik ortamda gönderilmesi </a:t>
          </a:r>
        </a:p>
      </dgm:t>
    </dgm:pt>
    <dgm:pt modelId="{CF2F4E69-72B0-4A67-8CC7-A792C07E40B9}" type="parTrans" cxnId="{C8AC51C9-960D-494D-ACB6-3EFEA1407603}">
      <dgm:prSet/>
      <dgm:spPr/>
      <dgm:t>
        <a:bodyPr/>
        <a:lstStyle/>
        <a:p>
          <a:endParaRPr lang="tr-TR"/>
        </a:p>
      </dgm:t>
    </dgm:pt>
    <dgm:pt modelId="{C4F43E02-5786-4A6A-92E3-C83852E2C731}" type="sibTrans" cxnId="{C8AC51C9-960D-494D-ACB6-3EFEA1407603}">
      <dgm:prSet/>
      <dgm:spPr/>
      <dgm:t>
        <a:bodyPr/>
        <a:lstStyle/>
        <a:p>
          <a:endParaRPr lang="tr-TR"/>
        </a:p>
      </dgm:t>
    </dgm:pt>
    <dgm:pt modelId="{C9417B29-81A4-45F7-BDE8-D0D8B32853AA}">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dirty="0"/>
            <a:t>Sadece tahakkukun oluşturulmasının uygun görülmesi halinde tahakkukun oluşturulması, hizmet kısmının inceleme yapıldıktan sonra oluşturulması</a:t>
          </a:r>
          <a:endParaRPr lang="tr-TR" sz="1600" b="1" dirty="0"/>
        </a:p>
      </dgm:t>
    </dgm:pt>
    <dgm:pt modelId="{D7263B19-8DB5-4CB4-AFE5-DE9E0B116A9E}" type="parTrans" cxnId="{F3874B9D-A13A-4DD9-9D7C-81E18E68DFAB}">
      <dgm:prSet/>
      <dgm:spPr/>
      <dgm:t>
        <a:bodyPr/>
        <a:lstStyle/>
        <a:p>
          <a:endParaRPr lang="tr-TR"/>
        </a:p>
      </dgm:t>
    </dgm:pt>
    <dgm:pt modelId="{AD20FE3A-E5B8-4D5D-8287-403EB6A7561B}" type="sibTrans" cxnId="{F3874B9D-A13A-4DD9-9D7C-81E18E68DFAB}">
      <dgm:prSet/>
      <dgm:spPr/>
      <dgm:t>
        <a:bodyPr/>
        <a:lstStyle/>
        <a:p>
          <a:endParaRPr lang="tr-TR"/>
        </a:p>
      </dgm:t>
    </dgm:pt>
    <dgm:pt modelId="{67D531F7-BB8C-4B38-9A0B-DB55E0FA01B3}">
      <dgm:prSet phldrT="[Metin]" custT="1">
        <dgm:style>
          <a:lnRef idx="1">
            <a:schemeClr val="dk1"/>
          </a:lnRef>
          <a:fillRef idx="2">
            <a:schemeClr val="dk1"/>
          </a:fillRef>
          <a:effectRef idx="1">
            <a:schemeClr val="dk1"/>
          </a:effectRef>
          <a:fontRef idx="minor">
            <a:schemeClr val="dk1"/>
          </a:fontRef>
        </dgm:style>
      </dgm:prSet>
      <dgm:spPr/>
      <dgm:t>
        <a:bodyPr/>
        <a:lstStyle/>
        <a:p>
          <a:r>
            <a:rPr lang="tr-TR" sz="1600" dirty="0"/>
            <a:t>Aynı zamanda tahakkuk ve  hizmetin oluşturulmasına karar verilmesi halinde hizmet ve tahakkuk oluşturulması </a:t>
          </a:r>
          <a:endParaRPr lang="tr-TR" sz="1600" b="1" dirty="0"/>
        </a:p>
      </dgm:t>
    </dgm:pt>
    <dgm:pt modelId="{3ECF5BFA-B238-480D-BBE9-9DC26B00B821}" type="parTrans" cxnId="{FD599D66-4168-48C1-93E5-CDC2BC067885}">
      <dgm:prSet/>
      <dgm:spPr/>
      <dgm:t>
        <a:bodyPr/>
        <a:lstStyle/>
        <a:p>
          <a:endParaRPr lang="tr-TR"/>
        </a:p>
      </dgm:t>
    </dgm:pt>
    <dgm:pt modelId="{CA735348-9674-4991-AA89-6F2509D9EB51}" type="sibTrans" cxnId="{FD599D66-4168-48C1-93E5-CDC2BC067885}">
      <dgm:prSet/>
      <dgm:spPr/>
      <dgm:t>
        <a:bodyPr/>
        <a:lstStyle/>
        <a:p>
          <a:endParaRPr lang="tr-TR"/>
        </a:p>
      </dgm:t>
    </dgm:pt>
    <dgm:pt modelId="{7EE6ECF8-1998-46D1-B173-7F14DABBF6DC}" type="pres">
      <dgm:prSet presAssocID="{5D0549BF-8819-4A1A-BECF-C4B4E443126B}" presName="Name0" presStyleCnt="0">
        <dgm:presLayoutVars>
          <dgm:chMax val="1"/>
          <dgm:chPref val="1"/>
          <dgm:dir/>
          <dgm:animOne val="branch"/>
          <dgm:animLvl val="lvl"/>
        </dgm:presLayoutVars>
      </dgm:prSet>
      <dgm:spPr/>
    </dgm:pt>
    <dgm:pt modelId="{D5949E59-1D7B-4FEF-A054-96C447271CDA}" type="pres">
      <dgm:prSet presAssocID="{0F04B369-D803-4E9D-9707-8B18107237FC}" presName="singleCycle" presStyleCnt="0"/>
      <dgm:spPr/>
    </dgm:pt>
    <dgm:pt modelId="{736FC87A-56FE-4E79-8106-728D85691905}" type="pres">
      <dgm:prSet presAssocID="{0F04B369-D803-4E9D-9707-8B18107237FC}" presName="singleCenter" presStyleLbl="node1" presStyleIdx="0" presStyleCnt="4" custScaleX="276995" custLinFactNeighborX="509" custLinFactNeighborY="-10743">
        <dgm:presLayoutVars>
          <dgm:chMax val="7"/>
          <dgm:chPref val="7"/>
        </dgm:presLayoutVars>
      </dgm:prSet>
      <dgm:spPr/>
    </dgm:pt>
    <dgm:pt modelId="{A9ED0A44-6104-4056-85CB-E3E1E00AAE71}" type="pres">
      <dgm:prSet presAssocID="{CF2F4E69-72B0-4A67-8CC7-A792C07E40B9}" presName="Name56" presStyleLbl="parChTrans1D2" presStyleIdx="0" presStyleCnt="3"/>
      <dgm:spPr/>
    </dgm:pt>
    <dgm:pt modelId="{F772028D-E5AD-4286-A3C2-125D50585EFB}" type="pres">
      <dgm:prSet presAssocID="{8D32DEBB-5FA8-46B5-9E6A-697D63DA1C53}" presName="text0" presStyleLbl="node1" presStyleIdx="1" presStyleCnt="4" custScaleX="413426">
        <dgm:presLayoutVars>
          <dgm:bulletEnabled val="1"/>
        </dgm:presLayoutVars>
      </dgm:prSet>
      <dgm:spPr/>
    </dgm:pt>
    <dgm:pt modelId="{4732CF14-4853-487E-BC5B-D95A41539393}" type="pres">
      <dgm:prSet presAssocID="{D7263B19-8DB5-4CB4-AFE5-DE9E0B116A9E}" presName="Name56" presStyleLbl="parChTrans1D2" presStyleIdx="1" presStyleCnt="3"/>
      <dgm:spPr/>
    </dgm:pt>
    <dgm:pt modelId="{26D43656-B058-4408-A7C4-9A2D832A692C}" type="pres">
      <dgm:prSet presAssocID="{C9417B29-81A4-45F7-BDE8-D0D8B32853AA}" presName="text0" presStyleLbl="node1" presStyleIdx="2" presStyleCnt="4" custScaleX="370812" custScaleY="110216" custRadScaleRad="103759" custRadScaleInc="5178">
        <dgm:presLayoutVars>
          <dgm:bulletEnabled val="1"/>
        </dgm:presLayoutVars>
      </dgm:prSet>
      <dgm:spPr/>
    </dgm:pt>
    <dgm:pt modelId="{84BE3811-F6B7-48FB-B6E1-BDE337962A15}" type="pres">
      <dgm:prSet presAssocID="{3ECF5BFA-B238-480D-BBE9-9DC26B00B821}" presName="Name56" presStyleLbl="parChTrans1D2" presStyleIdx="2" presStyleCnt="3"/>
      <dgm:spPr/>
    </dgm:pt>
    <dgm:pt modelId="{B54444CC-824B-4793-B88C-24337192D686}" type="pres">
      <dgm:prSet presAssocID="{67D531F7-BB8C-4B38-9A0B-DB55E0FA01B3}" presName="text0" presStyleLbl="node1" presStyleIdx="3" presStyleCnt="4" custScaleX="375915" custScaleY="109282" custRadScaleRad="103003" custRadScaleInc="-5410">
        <dgm:presLayoutVars>
          <dgm:bulletEnabled val="1"/>
        </dgm:presLayoutVars>
      </dgm:prSet>
      <dgm:spPr/>
    </dgm:pt>
  </dgm:ptLst>
  <dgm:cxnLst>
    <dgm:cxn modelId="{2200A037-8285-490A-B547-7ED8AE0CDBD6}" srcId="{5D0549BF-8819-4A1A-BECF-C4B4E443126B}" destId="{0F04B369-D803-4E9D-9707-8B18107237FC}" srcOrd="0" destOrd="0" parTransId="{E71EB260-E27D-44F4-9AD3-EB776C62C4DB}" sibTransId="{45F4A5D1-E2F4-44B1-BB0A-4EE8820A8A6E}"/>
    <dgm:cxn modelId="{2C7DC95F-2172-45F0-B553-BC0F61E1FDB6}" type="presOf" srcId="{67D531F7-BB8C-4B38-9A0B-DB55E0FA01B3}" destId="{B54444CC-824B-4793-B88C-24337192D686}" srcOrd="0" destOrd="0" presId="urn:microsoft.com/office/officeart/2008/layout/RadialCluster"/>
    <dgm:cxn modelId="{FD599D66-4168-48C1-93E5-CDC2BC067885}" srcId="{0F04B369-D803-4E9D-9707-8B18107237FC}" destId="{67D531F7-BB8C-4B38-9A0B-DB55E0FA01B3}" srcOrd="2" destOrd="0" parTransId="{3ECF5BFA-B238-480D-BBE9-9DC26B00B821}" sibTransId="{CA735348-9674-4991-AA89-6F2509D9EB51}"/>
    <dgm:cxn modelId="{C1C6A358-4A3A-4890-B9D4-0954F76690DA}" type="presOf" srcId="{0F04B369-D803-4E9D-9707-8B18107237FC}" destId="{736FC87A-56FE-4E79-8106-728D85691905}" srcOrd="0" destOrd="0" presId="urn:microsoft.com/office/officeart/2008/layout/RadialCluster"/>
    <dgm:cxn modelId="{43E2BA78-2A01-4530-8B19-DE6C50EBE130}" type="presOf" srcId="{D7263B19-8DB5-4CB4-AFE5-DE9E0B116A9E}" destId="{4732CF14-4853-487E-BC5B-D95A41539393}" srcOrd="0" destOrd="0" presId="urn:microsoft.com/office/officeart/2008/layout/RadialCluster"/>
    <dgm:cxn modelId="{F3874B9D-A13A-4DD9-9D7C-81E18E68DFAB}" srcId="{0F04B369-D803-4E9D-9707-8B18107237FC}" destId="{C9417B29-81A4-45F7-BDE8-D0D8B32853AA}" srcOrd="1" destOrd="0" parTransId="{D7263B19-8DB5-4CB4-AFE5-DE9E0B116A9E}" sibTransId="{AD20FE3A-E5B8-4D5D-8287-403EB6A7561B}"/>
    <dgm:cxn modelId="{F55B6FA2-D91E-495A-9A46-86B08BBAE32B}" type="presOf" srcId="{C9417B29-81A4-45F7-BDE8-D0D8B32853AA}" destId="{26D43656-B058-4408-A7C4-9A2D832A692C}" srcOrd="0" destOrd="0" presId="urn:microsoft.com/office/officeart/2008/layout/RadialCluster"/>
    <dgm:cxn modelId="{DF9090A8-DE4E-4854-88B4-B54A8D369C45}" type="presOf" srcId="{8D32DEBB-5FA8-46B5-9E6A-697D63DA1C53}" destId="{F772028D-E5AD-4286-A3C2-125D50585EFB}" srcOrd="0" destOrd="0" presId="urn:microsoft.com/office/officeart/2008/layout/RadialCluster"/>
    <dgm:cxn modelId="{2D084EB2-A97A-4CCE-A4AC-293829340D50}" type="presOf" srcId="{CF2F4E69-72B0-4A67-8CC7-A792C07E40B9}" destId="{A9ED0A44-6104-4056-85CB-E3E1E00AAE71}" srcOrd="0" destOrd="0" presId="urn:microsoft.com/office/officeart/2008/layout/RadialCluster"/>
    <dgm:cxn modelId="{380E52BF-F8A9-4E9E-9E89-600287583CC1}" type="presOf" srcId="{3ECF5BFA-B238-480D-BBE9-9DC26B00B821}" destId="{84BE3811-F6B7-48FB-B6E1-BDE337962A15}" srcOrd="0" destOrd="0" presId="urn:microsoft.com/office/officeart/2008/layout/RadialCluster"/>
    <dgm:cxn modelId="{C8AC51C9-960D-494D-ACB6-3EFEA1407603}" srcId="{0F04B369-D803-4E9D-9707-8B18107237FC}" destId="{8D32DEBB-5FA8-46B5-9E6A-697D63DA1C53}" srcOrd="0" destOrd="0" parTransId="{CF2F4E69-72B0-4A67-8CC7-A792C07E40B9}" sibTransId="{C4F43E02-5786-4A6A-92E3-C83852E2C731}"/>
    <dgm:cxn modelId="{A600FBFD-8653-4457-B457-52D6974B195C}" type="presOf" srcId="{5D0549BF-8819-4A1A-BECF-C4B4E443126B}" destId="{7EE6ECF8-1998-46D1-B173-7F14DABBF6DC}" srcOrd="0" destOrd="0" presId="urn:microsoft.com/office/officeart/2008/layout/RadialCluster"/>
    <dgm:cxn modelId="{D5F5FECB-42FF-437D-8451-09432B9F0B93}" type="presParOf" srcId="{7EE6ECF8-1998-46D1-B173-7F14DABBF6DC}" destId="{D5949E59-1D7B-4FEF-A054-96C447271CDA}" srcOrd="0" destOrd="0" presId="urn:microsoft.com/office/officeart/2008/layout/RadialCluster"/>
    <dgm:cxn modelId="{06EEAB97-5E7F-4201-9BF9-45C880176BE2}" type="presParOf" srcId="{D5949E59-1D7B-4FEF-A054-96C447271CDA}" destId="{736FC87A-56FE-4E79-8106-728D85691905}" srcOrd="0" destOrd="0" presId="urn:microsoft.com/office/officeart/2008/layout/RadialCluster"/>
    <dgm:cxn modelId="{A342CA14-F6DA-4B51-ABD4-6BF03A9E5E49}" type="presParOf" srcId="{D5949E59-1D7B-4FEF-A054-96C447271CDA}" destId="{A9ED0A44-6104-4056-85CB-E3E1E00AAE71}" srcOrd="1" destOrd="0" presId="urn:microsoft.com/office/officeart/2008/layout/RadialCluster"/>
    <dgm:cxn modelId="{F6583527-ECC1-4A17-8B31-5FA32BD3FF5B}" type="presParOf" srcId="{D5949E59-1D7B-4FEF-A054-96C447271CDA}" destId="{F772028D-E5AD-4286-A3C2-125D50585EFB}" srcOrd="2" destOrd="0" presId="urn:microsoft.com/office/officeart/2008/layout/RadialCluster"/>
    <dgm:cxn modelId="{CD454D91-261E-4310-9645-90107A011334}" type="presParOf" srcId="{D5949E59-1D7B-4FEF-A054-96C447271CDA}" destId="{4732CF14-4853-487E-BC5B-D95A41539393}" srcOrd="3" destOrd="0" presId="urn:microsoft.com/office/officeart/2008/layout/RadialCluster"/>
    <dgm:cxn modelId="{9E201761-D6B6-4852-9167-94B40B83A7F9}" type="presParOf" srcId="{D5949E59-1D7B-4FEF-A054-96C447271CDA}" destId="{26D43656-B058-4408-A7C4-9A2D832A692C}" srcOrd="4" destOrd="0" presId="urn:microsoft.com/office/officeart/2008/layout/RadialCluster"/>
    <dgm:cxn modelId="{7A7B3D11-695F-474A-AC23-3DA1FCC59EFE}" type="presParOf" srcId="{D5949E59-1D7B-4FEF-A054-96C447271CDA}" destId="{84BE3811-F6B7-48FB-B6E1-BDE337962A15}" srcOrd="5" destOrd="0" presId="urn:microsoft.com/office/officeart/2008/layout/RadialCluster"/>
    <dgm:cxn modelId="{9EE0A824-5105-4BF9-A5D8-50403A939DB6}" type="presParOf" srcId="{D5949E59-1D7B-4FEF-A054-96C447271CDA}" destId="{B54444CC-824B-4793-B88C-24337192D68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549BF-8819-4A1A-BECF-C4B4E443126B}"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tr-TR"/>
        </a:p>
      </dgm:t>
    </dgm:pt>
    <dgm:pt modelId="{0F04B369-D803-4E9D-9707-8B18107237FC}">
      <dgm:prSet phldrT="[Metin]" custT="1">
        <dgm:style>
          <a:lnRef idx="3">
            <a:schemeClr val="lt1"/>
          </a:lnRef>
          <a:fillRef idx="1">
            <a:schemeClr val="accent1"/>
          </a:fillRef>
          <a:effectRef idx="1">
            <a:schemeClr val="accent1"/>
          </a:effectRef>
          <a:fontRef idx="minor">
            <a:schemeClr val="lt1"/>
          </a:fontRef>
        </dgm:style>
      </dgm:prSet>
      <dgm:spPr/>
      <dgm:t>
        <a:bodyPr/>
        <a:lstStyle/>
        <a:p>
          <a:r>
            <a:rPr lang="tr-TR" sz="1600" b="1" dirty="0"/>
            <a:t>Sosyal güvenlik il müdürlüğüne/sosyal güvenlik merkezi tarafından beyannamenin gönderilebilmesi için tanımlama işleminin yapılması</a:t>
          </a:r>
          <a:endParaRPr lang="tr-TR" sz="1600" b="1" dirty="0">
            <a:solidFill>
              <a:schemeClr val="accent5">
                <a:lumMod val="50000"/>
              </a:schemeClr>
            </a:solidFill>
          </a:endParaRPr>
        </a:p>
      </dgm:t>
    </dgm:pt>
    <dgm:pt modelId="{E71EB260-E27D-44F4-9AD3-EB776C62C4DB}" type="parTrans" cxnId="{2200A037-8285-490A-B547-7ED8AE0CDBD6}">
      <dgm:prSet/>
      <dgm:spPr/>
      <dgm:t>
        <a:bodyPr/>
        <a:lstStyle/>
        <a:p>
          <a:endParaRPr lang="tr-TR"/>
        </a:p>
      </dgm:t>
    </dgm:pt>
    <dgm:pt modelId="{45F4A5D1-E2F4-44B1-BB0A-4EE8820A8A6E}" type="sibTrans" cxnId="{2200A037-8285-490A-B547-7ED8AE0CDBD6}">
      <dgm:prSet/>
      <dgm:spPr/>
      <dgm:t>
        <a:bodyPr/>
        <a:lstStyle/>
        <a:p>
          <a:endParaRPr lang="tr-TR"/>
        </a:p>
      </dgm:t>
    </dgm:pt>
    <dgm:pt modelId="{8D32DEBB-5FA8-46B5-9E6A-697D63DA1C53}">
      <dgm:prSet phldrT="[Metin]" custT="1">
        <dgm:style>
          <a:lnRef idx="2">
            <a:schemeClr val="dk1">
              <a:shade val="50000"/>
            </a:schemeClr>
          </a:lnRef>
          <a:fillRef idx="1">
            <a:schemeClr val="dk1"/>
          </a:fillRef>
          <a:effectRef idx="0">
            <a:schemeClr val="dk1"/>
          </a:effectRef>
          <a:fontRef idx="minor">
            <a:schemeClr val="lt1"/>
          </a:fontRef>
        </dgm:style>
      </dgm:prSet>
      <dgm:spPr/>
      <dgm:t>
        <a:bodyPr/>
        <a:lstStyle/>
        <a:p>
          <a:r>
            <a:rPr lang="tr-TR" sz="1600" b="1" dirty="0"/>
            <a:t>Kurumca belirlenen belgelerle(Örneğin toplu iş sözleşmesinin onaylı nüshası) birlikte işyerinin bağlı bulunduğu sosyal güvenlik il müdürlüğüne/sosyal güvenlik merkezine müracaat edilmesi</a:t>
          </a:r>
          <a:r>
            <a:rPr lang="tr-TR" sz="1600" b="0" i="0" dirty="0"/>
            <a:t> </a:t>
          </a:r>
          <a:endParaRPr lang="tr-TR" sz="1600" b="1" dirty="0"/>
        </a:p>
      </dgm:t>
    </dgm:pt>
    <dgm:pt modelId="{CF2F4E69-72B0-4A67-8CC7-A792C07E40B9}" type="parTrans" cxnId="{C8AC51C9-960D-494D-ACB6-3EFEA1407603}">
      <dgm:prSet/>
      <dgm:spPr/>
      <dgm:t>
        <a:bodyPr/>
        <a:lstStyle/>
        <a:p>
          <a:endParaRPr lang="tr-TR"/>
        </a:p>
      </dgm:t>
    </dgm:pt>
    <dgm:pt modelId="{C4F43E02-5786-4A6A-92E3-C83852E2C731}" type="sibTrans" cxnId="{C8AC51C9-960D-494D-ACB6-3EFEA1407603}">
      <dgm:prSet/>
      <dgm:spPr/>
      <dgm:t>
        <a:bodyPr/>
        <a:lstStyle/>
        <a:p>
          <a:endParaRPr lang="tr-TR"/>
        </a:p>
      </dgm:t>
    </dgm:pt>
    <dgm:pt modelId="{C9417B29-81A4-45F7-BDE8-D0D8B32853AA}">
      <dgm:prSet phldrT="[Metin]" custT="1">
        <dgm:style>
          <a:lnRef idx="1">
            <a:schemeClr val="accent2"/>
          </a:lnRef>
          <a:fillRef idx="2">
            <a:schemeClr val="accent2"/>
          </a:fillRef>
          <a:effectRef idx="1">
            <a:schemeClr val="accent2"/>
          </a:effectRef>
          <a:fontRef idx="minor">
            <a:schemeClr val="dk1"/>
          </a:fontRef>
        </dgm:style>
      </dgm:prSet>
      <dgm:spPr/>
      <dgm:t>
        <a:bodyPr/>
        <a:lstStyle/>
        <a:p>
          <a:r>
            <a:rPr lang="tr-TR" sz="1600" b="1" dirty="0"/>
            <a:t>Beyannamenin yetkili vergi dairesine elektronik ortamda yasal süresi içerisinde gönderilmesi </a:t>
          </a:r>
        </a:p>
      </dgm:t>
    </dgm:pt>
    <dgm:pt modelId="{D7263B19-8DB5-4CB4-AFE5-DE9E0B116A9E}" type="parTrans" cxnId="{F3874B9D-A13A-4DD9-9D7C-81E18E68DFAB}">
      <dgm:prSet/>
      <dgm:spPr/>
      <dgm:t>
        <a:bodyPr/>
        <a:lstStyle/>
        <a:p>
          <a:endParaRPr lang="tr-TR"/>
        </a:p>
      </dgm:t>
    </dgm:pt>
    <dgm:pt modelId="{AD20FE3A-E5B8-4D5D-8287-403EB6A7561B}" type="sibTrans" cxnId="{F3874B9D-A13A-4DD9-9D7C-81E18E68DFAB}">
      <dgm:prSet/>
      <dgm:spPr/>
      <dgm:t>
        <a:bodyPr/>
        <a:lstStyle/>
        <a:p>
          <a:endParaRPr lang="tr-TR"/>
        </a:p>
      </dgm:t>
    </dgm:pt>
    <dgm:pt modelId="{C812CDA0-8C7E-408B-BF5D-BCEC48F55FD3}">
      <dgm:prSet phldrT="[Metin]" custT="1">
        <dgm:style>
          <a:lnRef idx="1">
            <a:schemeClr val="accent4"/>
          </a:lnRef>
          <a:fillRef idx="2">
            <a:schemeClr val="accent4"/>
          </a:fillRef>
          <a:effectRef idx="1">
            <a:schemeClr val="accent4"/>
          </a:effectRef>
          <a:fontRef idx="minor">
            <a:schemeClr val="dk1"/>
          </a:fontRef>
        </dgm:style>
      </dgm:prSet>
      <dgm:spPr/>
      <dgm:t>
        <a:bodyPr/>
        <a:lstStyle/>
        <a:p>
          <a:r>
            <a:rPr lang="tr-TR" sz="1600" b="1" dirty="0"/>
            <a:t>Tahakkukun oluşması</a:t>
          </a:r>
        </a:p>
      </dgm:t>
    </dgm:pt>
    <dgm:pt modelId="{6F727C2C-2DAE-440C-97D9-B77D712CA6E5}" type="parTrans" cxnId="{5AA4E51D-41F2-42A1-BE93-476D3B2156AA}">
      <dgm:prSet/>
      <dgm:spPr/>
      <dgm:t>
        <a:bodyPr/>
        <a:lstStyle/>
        <a:p>
          <a:endParaRPr lang="tr-TR"/>
        </a:p>
      </dgm:t>
    </dgm:pt>
    <dgm:pt modelId="{B3DCEEA2-B536-4323-81A6-973AEB15295E}" type="sibTrans" cxnId="{5AA4E51D-41F2-42A1-BE93-476D3B2156AA}">
      <dgm:prSet/>
      <dgm:spPr/>
      <dgm:t>
        <a:bodyPr/>
        <a:lstStyle/>
        <a:p>
          <a:endParaRPr lang="tr-TR"/>
        </a:p>
      </dgm:t>
    </dgm:pt>
    <dgm:pt modelId="{7EE6ECF8-1998-46D1-B173-7F14DABBF6DC}" type="pres">
      <dgm:prSet presAssocID="{5D0549BF-8819-4A1A-BECF-C4B4E443126B}" presName="Name0" presStyleCnt="0">
        <dgm:presLayoutVars>
          <dgm:chMax val="1"/>
          <dgm:chPref val="1"/>
          <dgm:dir/>
          <dgm:animOne val="branch"/>
          <dgm:animLvl val="lvl"/>
        </dgm:presLayoutVars>
      </dgm:prSet>
      <dgm:spPr/>
    </dgm:pt>
    <dgm:pt modelId="{7F6A8035-60B2-4452-9721-EF4C5F78E245}" type="pres">
      <dgm:prSet presAssocID="{0F04B369-D803-4E9D-9707-8B18107237FC}" presName="textCenter" presStyleLbl="node1" presStyleIdx="0" presStyleCnt="4" custScaleX="403788" custScaleY="97420" custLinFactNeighborX="12860" custLinFactNeighborY="-19715"/>
      <dgm:spPr/>
    </dgm:pt>
    <dgm:pt modelId="{B06002E1-CD35-4854-9FAB-1F10FDDF2163}" type="pres">
      <dgm:prSet presAssocID="{0F04B369-D803-4E9D-9707-8B18107237FC}" presName="cycle_1" presStyleCnt="0"/>
      <dgm:spPr/>
    </dgm:pt>
    <dgm:pt modelId="{7017C58B-1F32-46CD-9A67-8032218418C0}" type="pres">
      <dgm:prSet presAssocID="{8D32DEBB-5FA8-46B5-9E6A-697D63DA1C53}" presName="childCenter1" presStyleLbl="node1" presStyleIdx="1" presStyleCnt="4" custScaleX="657763" custScaleY="155142" custLinFactNeighborX="3777" custLinFactNeighborY="-6836"/>
      <dgm:spPr/>
    </dgm:pt>
    <dgm:pt modelId="{DBE33C25-E3A6-487A-8398-B77B39ED62F2}" type="pres">
      <dgm:prSet presAssocID="{CF2F4E69-72B0-4A67-8CC7-A792C07E40B9}" presName="Name144" presStyleLbl="parChTrans1D2" presStyleIdx="0" presStyleCnt="2"/>
      <dgm:spPr/>
    </dgm:pt>
    <dgm:pt modelId="{9CA88C62-7722-4BA0-BFA7-44C39E338936}" type="pres">
      <dgm:prSet presAssocID="{0F04B369-D803-4E9D-9707-8B18107237FC}" presName="cycle_2" presStyleCnt="0"/>
      <dgm:spPr/>
    </dgm:pt>
    <dgm:pt modelId="{46B9466E-B4C3-4F47-BA6F-23899787DD3D}" type="pres">
      <dgm:prSet presAssocID="{C9417B29-81A4-45F7-BDE8-D0D8B32853AA}" presName="childCenter2" presStyleLbl="node1" presStyleIdx="2" presStyleCnt="4" custScaleX="644256" custLinFactNeighborX="9592" custLinFactNeighborY="-378"/>
      <dgm:spPr/>
    </dgm:pt>
    <dgm:pt modelId="{8859E892-C86E-45E6-9514-3E16D0E6DBF4}" type="pres">
      <dgm:prSet presAssocID="{6F727C2C-2DAE-440C-97D9-B77D712CA6E5}" presName="Name218" presStyleLbl="parChTrans1D3" presStyleIdx="0" presStyleCnt="1"/>
      <dgm:spPr/>
    </dgm:pt>
    <dgm:pt modelId="{0BCA3E8F-D6C6-4712-9CC3-702970C3DFF1}" type="pres">
      <dgm:prSet presAssocID="{C812CDA0-8C7E-408B-BF5D-BCEC48F55FD3}" presName="text2" presStyleLbl="node1" presStyleIdx="3" presStyleCnt="4" custScaleX="373579" custRadScaleRad="94859" custRadScaleInc="-5648">
        <dgm:presLayoutVars>
          <dgm:bulletEnabled val="1"/>
        </dgm:presLayoutVars>
      </dgm:prSet>
      <dgm:spPr/>
    </dgm:pt>
    <dgm:pt modelId="{6018A8DA-00D3-459E-81FE-1CB452A4D340}" type="pres">
      <dgm:prSet presAssocID="{D7263B19-8DB5-4CB4-AFE5-DE9E0B116A9E}" presName="Name221" presStyleLbl="parChTrans1D2" presStyleIdx="1" presStyleCnt="2"/>
      <dgm:spPr/>
    </dgm:pt>
  </dgm:ptLst>
  <dgm:cxnLst>
    <dgm:cxn modelId="{619C241B-884A-4EE0-8B36-4271FE2A5411}" type="presOf" srcId="{C812CDA0-8C7E-408B-BF5D-BCEC48F55FD3}" destId="{0BCA3E8F-D6C6-4712-9CC3-702970C3DFF1}" srcOrd="0" destOrd="0" presId="urn:microsoft.com/office/officeart/2008/layout/RadialCluster"/>
    <dgm:cxn modelId="{5AA4E51D-41F2-42A1-BE93-476D3B2156AA}" srcId="{C9417B29-81A4-45F7-BDE8-D0D8B32853AA}" destId="{C812CDA0-8C7E-408B-BF5D-BCEC48F55FD3}" srcOrd="0" destOrd="0" parTransId="{6F727C2C-2DAE-440C-97D9-B77D712CA6E5}" sibTransId="{B3DCEEA2-B536-4323-81A6-973AEB15295E}"/>
    <dgm:cxn modelId="{85592732-B0AF-494F-83B1-8B768BFE3DED}" type="presOf" srcId="{5D0549BF-8819-4A1A-BECF-C4B4E443126B}" destId="{7EE6ECF8-1998-46D1-B173-7F14DABBF6DC}" srcOrd="0" destOrd="0" presId="urn:microsoft.com/office/officeart/2008/layout/RadialCluster"/>
    <dgm:cxn modelId="{2200A037-8285-490A-B547-7ED8AE0CDBD6}" srcId="{5D0549BF-8819-4A1A-BECF-C4B4E443126B}" destId="{0F04B369-D803-4E9D-9707-8B18107237FC}" srcOrd="0" destOrd="0" parTransId="{E71EB260-E27D-44F4-9AD3-EB776C62C4DB}" sibTransId="{45F4A5D1-E2F4-44B1-BB0A-4EE8820A8A6E}"/>
    <dgm:cxn modelId="{3A8FAC40-E1E2-41AC-96C6-8071EC0CC428}" type="presOf" srcId="{0F04B369-D803-4E9D-9707-8B18107237FC}" destId="{7F6A8035-60B2-4452-9721-EF4C5F78E245}" srcOrd="0" destOrd="0" presId="urn:microsoft.com/office/officeart/2008/layout/RadialCluster"/>
    <dgm:cxn modelId="{224CD08A-45C0-4DE1-87CD-CE934BFF76D5}" type="presOf" srcId="{8D32DEBB-5FA8-46B5-9E6A-697D63DA1C53}" destId="{7017C58B-1F32-46CD-9A67-8032218418C0}" srcOrd="0" destOrd="0" presId="urn:microsoft.com/office/officeart/2008/layout/RadialCluster"/>
    <dgm:cxn modelId="{F3874B9D-A13A-4DD9-9D7C-81E18E68DFAB}" srcId="{0F04B369-D803-4E9D-9707-8B18107237FC}" destId="{C9417B29-81A4-45F7-BDE8-D0D8B32853AA}" srcOrd="1" destOrd="0" parTransId="{D7263B19-8DB5-4CB4-AFE5-DE9E0B116A9E}" sibTransId="{AD20FE3A-E5B8-4D5D-8287-403EB6A7561B}"/>
    <dgm:cxn modelId="{CECA66AA-6B52-462A-BDD3-CD5AF933C92B}" type="presOf" srcId="{D7263B19-8DB5-4CB4-AFE5-DE9E0B116A9E}" destId="{6018A8DA-00D3-459E-81FE-1CB452A4D340}" srcOrd="0" destOrd="0" presId="urn:microsoft.com/office/officeart/2008/layout/RadialCluster"/>
    <dgm:cxn modelId="{5A0ADFBE-385C-4B03-83DC-661C991B9B7B}" type="presOf" srcId="{C9417B29-81A4-45F7-BDE8-D0D8B32853AA}" destId="{46B9466E-B4C3-4F47-BA6F-23899787DD3D}" srcOrd="0" destOrd="0" presId="urn:microsoft.com/office/officeart/2008/layout/RadialCluster"/>
    <dgm:cxn modelId="{C8AC51C9-960D-494D-ACB6-3EFEA1407603}" srcId="{0F04B369-D803-4E9D-9707-8B18107237FC}" destId="{8D32DEBB-5FA8-46B5-9E6A-697D63DA1C53}" srcOrd="0" destOrd="0" parTransId="{CF2F4E69-72B0-4A67-8CC7-A792C07E40B9}" sibTransId="{C4F43E02-5786-4A6A-92E3-C83852E2C731}"/>
    <dgm:cxn modelId="{EB7385CB-BDAF-4089-902B-D930AC8BE18A}" type="presOf" srcId="{CF2F4E69-72B0-4A67-8CC7-A792C07E40B9}" destId="{DBE33C25-E3A6-487A-8398-B77B39ED62F2}" srcOrd="0" destOrd="0" presId="urn:microsoft.com/office/officeart/2008/layout/RadialCluster"/>
    <dgm:cxn modelId="{758DB8EB-A2BA-42AE-90C3-E14B15B34839}" type="presOf" srcId="{6F727C2C-2DAE-440C-97D9-B77D712CA6E5}" destId="{8859E892-C86E-45E6-9514-3E16D0E6DBF4}" srcOrd="0" destOrd="0" presId="urn:microsoft.com/office/officeart/2008/layout/RadialCluster"/>
    <dgm:cxn modelId="{810C4AAA-CE78-4B27-9A27-80490023F3AA}" type="presParOf" srcId="{7EE6ECF8-1998-46D1-B173-7F14DABBF6DC}" destId="{7F6A8035-60B2-4452-9721-EF4C5F78E245}" srcOrd="0" destOrd="0" presId="urn:microsoft.com/office/officeart/2008/layout/RadialCluster"/>
    <dgm:cxn modelId="{ED6C0A90-33ED-4D4A-AF77-1869F82B4D17}" type="presParOf" srcId="{7EE6ECF8-1998-46D1-B173-7F14DABBF6DC}" destId="{B06002E1-CD35-4854-9FAB-1F10FDDF2163}" srcOrd="1" destOrd="0" presId="urn:microsoft.com/office/officeart/2008/layout/RadialCluster"/>
    <dgm:cxn modelId="{3F3C1620-C7B4-4AF8-8752-168A261449BA}" type="presParOf" srcId="{B06002E1-CD35-4854-9FAB-1F10FDDF2163}" destId="{7017C58B-1F32-46CD-9A67-8032218418C0}" srcOrd="0" destOrd="0" presId="urn:microsoft.com/office/officeart/2008/layout/RadialCluster"/>
    <dgm:cxn modelId="{71B08115-8897-442D-9914-E161F566D8D9}" type="presParOf" srcId="{7EE6ECF8-1998-46D1-B173-7F14DABBF6DC}" destId="{DBE33C25-E3A6-487A-8398-B77B39ED62F2}" srcOrd="2" destOrd="0" presId="urn:microsoft.com/office/officeart/2008/layout/RadialCluster"/>
    <dgm:cxn modelId="{0E613A64-6D9A-494E-A9F3-C5020457BC54}" type="presParOf" srcId="{7EE6ECF8-1998-46D1-B173-7F14DABBF6DC}" destId="{9CA88C62-7722-4BA0-BFA7-44C39E338936}" srcOrd="3" destOrd="0" presId="urn:microsoft.com/office/officeart/2008/layout/RadialCluster"/>
    <dgm:cxn modelId="{2491A552-46F3-4FBB-A3F5-74196DB272E2}" type="presParOf" srcId="{9CA88C62-7722-4BA0-BFA7-44C39E338936}" destId="{46B9466E-B4C3-4F47-BA6F-23899787DD3D}" srcOrd="0" destOrd="0" presId="urn:microsoft.com/office/officeart/2008/layout/RadialCluster"/>
    <dgm:cxn modelId="{E0D3EFA2-0783-4FF5-B50B-C96C6B268234}" type="presParOf" srcId="{9CA88C62-7722-4BA0-BFA7-44C39E338936}" destId="{8859E892-C86E-45E6-9514-3E16D0E6DBF4}" srcOrd="1" destOrd="0" presId="urn:microsoft.com/office/officeart/2008/layout/RadialCluster"/>
    <dgm:cxn modelId="{BD93983F-31C4-4FC0-8996-F35BC903BA79}" type="presParOf" srcId="{9CA88C62-7722-4BA0-BFA7-44C39E338936}" destId="{0BCA3E8F-D6C6-4712-9CC3-702970C3DFF1}" srcOrd="2" destOrd="0" presId="urn:microsoft.com/office/officeart/2008/layout/RadialCluster"/>
    <dgm:cxn modelId="{CADCC4DD-3D57-4E95-BD79-EE07D1914059}" type="presParOf" srcId="{7EE6ECF8-1998-46D1-B173-7F14DABBF6DC}" destId="{6018A8DA-00D3-459E-81FE-1CB452A4D340}" srcOrd="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BA90-7859-4B71-830A-13AADD95F1E9}">
      <dsp:nvSpPr>
        <dsp:cNvPr id="0" name=""/>
        <dsp:cNvSpPr/>
      </dsp:nvSpPr>
      <dsp:spPr>
        <a:xfrm rot="8652824">
          <a:off x="2432351" y="2899873"/>
          <a:ext cx="671986" cy="0"/>
        </a:xfrm>
        <a:custGeom>
          <a:avLst/>
          <a:gdLst/>
          <a:ahLst/>
          <a:cxnLst/>
          <a:rect l="0" t="0" r="0" b="0"/>
          <a:pathLst>
            <a:path>
              <a:moveTo>
                <a:pt x="0" y="0"/>
              </a:moveTo>
              <a:lnTo>
                <a:pt x="67198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18A8DA-00D3-459E-81FE-1CB452A4D340}">
      <dsp:nvSpPr>
        <dsp:cNvPr id="0" name=""/>
        <dsp:cNvSpPr/>
      </dsp:nvSpPr>
      <dsp:spPr>
        <a:xfrm rot="1778936">
          <a:off x="4635158" y="2899873"/>
          <a:ext cx="794350" cy="0"/>
        </a:xfrm>
        <a:custGeom>
          <a:avLst/>
          <a:gdLst/>
          <a:ahLst/>
          <a:cxnLst/>
          <a:rect l="0" t="0" r="0" b="0"/>
          <a:pathLst>
            <a:path>
              <a:moveTo>
                <a:pt x="0" y="0"/>
              </a:moveTo>
              <a:lnTo>
                <a:pt x="7943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33C25-E3A6-487A-8398-B77B39ED62F2}">
      <dsp:nvSpPr>
        <dsp:cNvPr id="0" name=""/>
        <dsp:cNvSpPr/>
      </dsp:nvSpPr>
      <dsp:spPr>
        <a:xfrm rot="16143962">
          <a:off x="3556023" y="1456745"/>
          <a:ext cx="398923" cy="0"/>
        </a:xfrm>
        <a:custGeom>
          <a:avLst/>
          <a:gdLst/>
          <a:ahLst/>
          <a:cxnLst/>
          <a:rect l="0" t="0" r="0" b="0"/>
          <a:pathLst>
            <a:path>
              <a:moveTo>
                <a:pt x="0" y="0"/>
              </a:moveTo>
              <a:lnTo>
                <a:pt x="39892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A8035-60B2-4452-9721-EF4C5F78E245}">
      <dsp:nvSpPr>
        <dsp:cNvPr id="0" name=""/>
        <dsp:cNvSpPr/>
      </dsp:nvSpPr>
      <dsp:spPr>
        <a:xfrm>
          <a:off x="1224137" y="1656180"/>
          <a:ext cx="5086269" cy="1047217"/>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accent5">
                  <a:lumMod val="50000"/>
                </a:schemeClr>
              </a:solidFill>
            </a:rPr>
            <a:t>Sigortalıların prime esas kazanç ve hizmet bilgilerinin Sosyal Güvenlik Kurumuna aktarılması ve sistem tarafından ön kontrollerin yapılması</a:t>
          </a:r>
        </a:p>
      </dsp:txBody>
      <dsp:txXfrm>
        <a:off x="1275258" y="1707301"/>
        <a:ext cx="4984027" cy="944975"/>
      </dsp:txXfrm>
    </dsp:sp>
    <dsp:sp modelId="{7017C58B-1F32-46CD-9A67-8032218418C0}">
      <dsp:nvSpPr>
        <dsp:cNvPr id="0" name=""/>
        <dsp:cNvSpPr/>
      </dsp:nvSpPr>
      <dsp:spPr>
        <a:xfrm>
          <a:off x="1296134" y="0"/>
          <a:ext cx="4891701" cy="1257309"/>
        </a:xfrm>
        <a:prstGeom prst="roundRect">
          <a:avLst/>
        </a:prstGeom>
        <a:solidFill>
          <a:schemeClr val="dk1"/>
        </a:solidFill>
        <a:ln w="25400" cap="flat" cmpd="sng" algn="ctr">
          <a:solidFill>
            <a:schemeClr val="dk1">
              <a:shade val="50000"/>
            </a:schemeClr>
          </a:solidFill>
          <a:prstDash val="solid"/>
        </a:ln>
        <a:effectLst/>
        <a:scene3d>
          <a:camera prst="orthographicFront"/>
          <a:lightRig rig="flat" dir="t"/>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Muhtasar ve Prim Hizmet Beyannamesinin yetkili vergi dairesine gönderilmesi </a:t>
          </a:r>
        </a:p>
      </dsp:txBody>
      <dsp:txXfrm>
        <a:off x="1357511" y="61377"/>
        <a:ext cx="4768947" cy="1134555"/>
      </dsp:txXfrm>
    </dsp:sp>
    <dsp:sp modelId="{46B9466E-B4C3-4F47-BA6F-23899787DD3D}">
      <dsp:nvSpPr>
        <dsp:cNvPr id="0" name=""/>
        <dsp:cNvSpPr/>
      </dsp:nvSpPr>
      <dsp:spPr>
        <a:xfrm>
          <a:off x="4176459" y="3096350"/>
          <a:ext cx="3665848" cy="71933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Hata içermediği sistem tarafından saptanması halinde onay verilmesinin istenmesi</a:t>
          </a:r>
        </a:p>
      </dsp:txBody>
      <dsp:txXfrm>
        <a:off x="4211574" y="3131465"/>
        <a:ext cx="3595618" cy="649108"/>
      </dsp:txXfrm>
    </dsp:sp>
    <dsp:sp modelId="{A0525443-F505-49D5-BFC5-4EBA7F9ABC5C}">
      <dsp:nvSpPr>
        <dsp:cNvPr id="0" name=""/>
        <dsp:cNvSpPr/>
      </dsp:nvSpPr>
      <dsp:spPr>
        <a:xfrm>
          <a:off x="288020" y="3096350"/>
          <a:ext cx="3417641" cy="719338"/>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a:t>Hata tespit edilmesi halinde hatanın elektronik ortamda bildirilmesi</a:t>
          </a:r>
          <a:endParaRPr lang="tr-TR" sz="1600" b="1" kern="1200" dirty="0"/>
        </a:p>
      </dsp:txBody>
      <dsp:txXfrm>
        <a:off x="323135" y="3131465"/>
        <a:ext cx="3347411" cy="649108"/>
      </dsp:txXfrm>
    </dsp:sp>
    <dsp:sp modelId="{CD1BB68E-4C2F-4169-836C-6CF5BC49E94F}">
      <dsp:nvSpPr>
        <dsp:cNvPr id="0" name=""/>
        <dsp:cNvSpPr/>
      </dsp:nvSpPr>
      <dsp:spPr>
        <a:xfrm rot="5414093">
          <a:off x="1741940" y="4068077"/>
          <a:ext cx="504782" cy="0"/>
        </a:xfrm>
        <a:custGeom>
          <a:avLst/>
          <a:gdLst/>
          <a:ahLst/>
          <a:cxnLst/>
          <a:rect l="0" t="0" r="0" b="0"/>
          <a:pathLst>
            <a:path>
              <a:moveTo>
                <a:pt x="0" y="0"/>
              </a:moveTo>
              <a:lnTo>
                <a:pt x="50478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71E1A3-8210-49F3-B205-E0672D9B188B}">
      <dsp:nvSpPr>
        <dsp:cNvPr id="0" name=""/>
        <dsp:cNvSpPr/>
      </dsp:nvSpPr>
      <dsp:spPr>
        <a:xfrm>
          <a:off x="144004" y="4320466"/>
          <a:ext cx="3695629" cy="720805"/>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Düzeltme yapmaksızın hata tespit edilmeyen tahakkuklara esas bilgilerin onaylanması</a:t>
          </a:r>
        </a:p>
      </dsp:txBody>
      <dsp:txXfrm>
        <a:off x="179191" y="4355653"/>
        <a:ext cx="3625255" cy="650431"/>
      </dsp:txXfrm>
    </dsp:sp>
    <dsp:sp modelId="{A303F952-EF84-4A0D-A297-ADAAEE3BBE3A}">
      <dsp:nvSpPr>
        <dsp:cNvPr id="0" name=""/>
        <dsp:cNvSpPr/>
      </dsp:nvSpPr>
      <dsp:spPr>
        <a:xfrm rot="975954">
          <a:off x="3193466" y="4068087"/>
          <a:ext cx="1802233" cy="0"/>
        </a:xfrm>
        <a:custGeom>
          <a:avLst/>
          <a:gdLst/>
          <a:ahLst/>
          <a:cxnLst/>
          <a:rect l="0" t="0" r="0" b="0"/>
          <a:pathLst>
            <a:path>
              <a:moveTo>
                <a:pt x="0" y="0"/>
              </a:moveTo>
              <a:lnTo>
                <a:pt x="180223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ED9B9-12FB-43C3-9EBE-53519DA9AD9D}">
      <dsp:nvSpPr>
        <dsp:cNvPr id="0" name=""/>
        <dsp:cNvSpPr/>
      </dsp:nvSpPr>
      <dsp:spPr>
        <a:xfrm>
          <a:off x="4535779" y="4320485"/>
          <a:ext cx="3313092" cy="719338"/>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Hatalar düzeltildikten sonra beyannamenin gönderilmesi</a:t>
          </a:r>
        </a:p>
      </dsp:txBody>
      <dsp:txXfrm>
        <a:off x="4570894" y="4355600"/>
        <a:ext cx="3242862" cy="649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DF108-FCA6-4AB6-9771-361C3A235706}">
      <dsp:nvSpPr>
        <dsp:cNvPr id="0" name=""/>
        <dsp:cNvSpPr/>
      </dsp:nvSpPr>
      <dsp:spPr>
        <a:xfrm>
          <a:off x="0" y="48400"/>
          <a:ext cx="7416824" cy="195624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kern="1200" dirty="0"/>
            <a:t>Prime esas kazanç ve hizmet bilgileri, Muhtasar ve Prim Hizmet Beyannamesi ile elektronik ortamda gönderilirken beyannameyi gönderen tarafından beyannamenin ilgili alanlarında yer alan “asıl/ek/iptal” seçeneklerinden işverenin durumuna uygun olanı her bir işyeri için sigortalı bazında belirtilecektir.</a:t>
          </a:r>
        </a:p>
      </dsp:txBody>
      <dsp:txXfrm>
        <a:off x="95496" y="143896"/>
        <a:ext cx="7225832" cy="1765248"/>
      </dsp:txXfrm>
    </dsp:sp>
    <dsp:sp modelId="{A599D871-CA76-4EAC-A077-D08118CF69E8}">
      <dsp:nvSpPr>
        <dsp:cNvPr id="0" name=""/>
        <dsp:cNvSpPr/>
      </dsp:nvSpPr>
      <dsp:spPr>
        <a:xfrm>
          <a:off x="0" y="2059360"/>
          <a:ext cx="7416824" cy="1956240"/>
        </a:xfrm>
        <a:prstGeom prst="roundRect">
          <a:avLst/>
        </a:prstGeom>
        <a:solidFill>
          <a:schemeClr val="accent1">
            <a:shade val="50000"/>
            <a:hueOff val="131627"/>
            <a:satOff val="25219"/>
            <a:lumOff val="346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b="1" kern="1200" dirty="0">
              <a:solidFill>
                <a:schemeClr val="tx1"/>
              </a:solidFill>
            </a:rPr>
            <a:t>Her bir işyeri için sigortalı bazında kanun türü ve/veya belge türü seçilerek verilen beyannamedeki  prime esas kazanç ve hizmet bilgileri için ayrı ayrı tahakkuk fişleri oluşturulacaktır. </a:t>
          </a:r>
        </a:p>
      </dsp:txBody>
      <dsp:txXfrm>
        <a:off x="95496" y="2154856"/>
        <a:ext cx="7225832" cy="1765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FC87A-56FE-4E79-8106-728D85691905}">
      <dsp:nvSpPr>
        <dsp:cNvPr id="0" name=""/>
        <dsp:cNvSpPr/>
      </dsp:nvSpPr>
      <dsp:spPr>
        <a:xfrm>
          <a:off x="1837302" y="1845963"/>
          <a:ext cx="4248467" cy="1533770"/>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accent5">
                  <a:lumMod val="50000"/>
                </a:schemeClr>
              </a:solidFill>
            </a:rPr>
            <a:t>Sigortalıların prime esas kazanç ve hizmete ilişkin aktarılan bilgilerin Sosyal Güvenlik İl Müdürlüğü/Sosyal Güvenlik Merkezinin onayına düşmesi</a:t>
          </a:r>
        </a:p>
      </dsp:txBody>
      <dsp:txXfrm>
        <a:off x="1912174" y="1920835"/>
        <a:ext cx="4098723" cy="1384026"/>
      </dsp:txXfrm>
    </dsp:sp>
    <dsp:sp modelId="{A9ED0A44-6104-4056-85CB-E3E1E00AAE71}">
      <dsp:nvSpPr>
        <dsp:cNvPr id="0" name=""/>
        <dsp:cNvSpPr/>
      </dsp:nvSpPr>
      <dsp:spPr>
        <a:xfrm rot="16155429">
          <a:off x="3663105" y="1561192"/>
          <a:ext cx="569590" cy="0"/>
        </a:xfrm>
        <a:custGeom>
          <a:avLst/>
          <a:gdLst/>
          <a:ahLst/>
          <a:cxnLst/>
          <a:rect l="0" t="0" r="0" b="0"/>
          <a:pathLst>
            <a:path>
              <a:moveTo>
                <a:pt x="0" y="0"/>
              </a:moveTo>
              <a:lnTo>
                <a:pt x="56959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2028D-E5AD-4286-A3C2-125D50585EFB}">
      <dsp:nvSpPr>
        <dsp:cNvPr id="0" name=""/>
        <dsp:cNvSpPr/>
      </dsp:nvSpPr>
      <dsp:spPr>
        <a:xfrm>
          <a:off x="1813309" y="248794"/>
          <a:ext cx="4248473" cy="1027626"/>
        </a:xfrm>
        <a:prstGeom prst="roundRect">
          <a:avLst/>
        </a:prstGeom>
        <a:solidFill>
          <a:schemeClr val="dk1"/>
        </a:solidFill>
        <a:ln w="25400" cap="flat" cmpd="sng" algn="ctr">
          <a:solidFill>
            <a:schemeClr val="dk1">
              <a:shade val="50000"/>
            </a:schemeClr>
          </a:solidFill>
          <a:prstDash val="solid"/>
        </a:ln>
        <a:effectLst/>
        <a:scene3d>
          <a:camera prst="orthographicFront"/>
          <a:lightRig rig="flat" dir="t"/>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Yasal süresi dışında verilen beyannamenin yetkili vergi dairesine elektronik ortamda gönderilmesi </a:t>
          </a:r>
        </a:p>
      </dsp:txBody>
      <dsp:txXfrm>
        <a:off x="1863474" y="298959"/>
        <a:ext cx="4148143" cy="927296"/>
      </dsp:txXfrm>
    </dsp:sp>
    <dsp:sp modelId="{4732CF14-4853-487E-BC5B-D95A41539393}">
      <dsp:nvSpPr>
        <dsp:cNvPr id="0" name=""/>
        <dsp:cNvSpPr/>
      </dsp:nvSpPr>
      <dsp:spPr>
        <a:xfrm rot="2544216">
          <a:off x="4702612" y="3634080"/>
          <a:ext cx="754346" cy="0"/>
        </a:xfrm>
        <a:custGeom>
          <a:avLst/>
          <a:gdLst/>
          <a:ahLst/>
          <a:cxnLst/>
          <a:rect l="0" t="0" r="0" b="0"/>
          <a:pathLst>
            <a:path>
              <a:moveTo>
                <a:pt x="0" y="0"/>
              </a:moveTo>
              <a:lnTo>
                <a:pt x="75434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43656-B058-4408-A7C4-9A2D832A692C}">
      <dsp:nvSpPr>
        <dsp:cNvPr id="0" name=""/>
        <dsp:cNvSpPr/>
      </dsp:nvSpPr>
      <dsp:spPr>
        <a:xfrm>
          <a:off x="4073118" y="3888426"/>
          <a:ext cx="3810561" cy="1132608"/>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kern="1200" dirty="0"/>
            <a:t>Sadece tahakkukun oluşturulmasının uygun görülmesi halinde tahakkukun oluşturulması, hizmet kısmının inceleme yapıldıktan sonra oluşturulması</a:t>
          </a:r>
          <a:endParaRPr lang="tr-TR" sz="1600" b="1" kern="1200" dirty="0"/>
        </a:p>
      </dsp:txBody>
      <dsp:txXfrm>
        <a:off x="4128407" y="3943715"/>
        <a:ext cx="3699983" cy="1022030"/>
      </dsp:txXfrm>
    </dsp:sp>
    <dsp:sp modelId="{84BE3811-F6B7-48FB-B6E1-BDE337962A15}">
      <dsp:nvSpPr>
        <dsp:cNvPr id="0" name=""/>
        <dsp:cNvSpPr/>
      </dsp:nvSpPr>
      <dsp:spPr>
        <a:xfrm rot="8291472">
          <a:off x="2438167" y="3634082"/>
          <a:ext cx="763067" cy="0"/>
        </a:xfrm>
        <a:custGeom>
          <a:avLst/>
          <a:gdLst/>
          <a:ahLst/>
          <a:cxnLst/>
          <a:rect l="0" t="0" r="0" b="0"/>
          <a:pathLst>
            <a:path>
              <a:moveTo>
                <a:pt x="0" y="0"/>
              </a:moveTo>
              <a:lnTo>
                <a:pt x="76306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444CC-824B-4793-B88C-24337192D686}">
      <dsp:nvSpPr>
        <dsp:cNvPr id="0" name=""/>
        <dsp:cNvSpPr/>
      </dsp:nvSpPr>
      <dsp:spPr>
        <a:xfrm>
          <a:off x="-24000" y="3888430"/>
          <a:ext cx="3863000" cy="112301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dk1"/>
        </a:lnRef>
        <a:fillRef idx="2">
          <a:schemeClr val="dk1"/>
        </a:fillRef>
        <a:effectRef idx="1">
          <a:schemeClr val="dk1"/>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kern="1200" dirty="0"/>
            <a:t>Aynı zamanda tahakkuk ve  hizmetin oluşturulmasına karar verilmesi halinde hizmet ve tahakkuk oluşturulması </a:t>
          </a:r>
          <a:endParaRPr lang="tr-TR" sz="1600" b="1" kern="1200" dirty="0"/>
        </a:p>
      </dsp:txBody>
      <dsp:txXfrm>
        <a:off x="30821" y="3943251"/>
        <a:ext cx="3753358" cy="1013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8A8DA-00D3-459E-81FE-1CB452A4D340}">
      <dsp:nvSpPr>
        <dsp:cNvPr id="0" name=""/>
        <dsp:cNvSpPr/>
      </dsp:nvSpPr>
      <dsp:spPr>
        <a:xfrm rot="5299866">
          <a:off x="4101352" y="3368313"/>
          <a:ext cx="470648" cy="0"/>
        </a:xfrm>
        <a:custGeom>
          <a:avLst/>
          <a:gdLst/>
          <a:ahLst/>
          <a:cxnLst/>
          <a:rect l="0" t="0" r="0" b="0"/>
          <a:pathLst>
            <a:path>
              <a:moveTo>
                <a:pt x="0" y="0"/>
              </a:moveTo>
              <a:lnTo>
                <a:pt x="4706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33C25-E3A6-487A-8398-B77B39ED62F2}">
      <dsp:nvSpPr>
        <dsp:cNvPr id="0" name=""/>
        <dsp:cNvSpPr/>
      </dsp:nvSpPr>
      <dsp:spPr>
        <a:xfrm rot="16130445">
          <a:off x="4104002" y="1611181"/>
          <a:ext cx="378184" cy="0"/>
        </a:xfrm>
        <a:custGeom>
          <a:avLst/>
          <a:gdLst/>
          <a:ahLst/>
          <a:cxnLst/>
          <a:rect l="0" t="0" r="0" b="0"/>
          <a:pathLst>
            <a:path>
              <a:moveTo>
                <a:pt x="0" y="0"/>
              </a:moveTo>
              <a:lnTo>
                <a:pt x="37818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6A8035-60B2-4452-9721-EF4C5F78E245}">
      <dsp:nvSpPr>
        <dsp:cNvPr id="0" name=""/>
        <dsp:cNvSpPr/>
      </dsp:nvSpPr>
      <dsp:spPr>
        <a:xfrm>
          <a:off x="1548189" y="1800234"/>
          <a:ext cx="5524433" cy="1332853"/>
        </a:xfrm>
        <a:prstGeom prst="roundRect">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1"/>
        </a:fillRef>
        <a:effectRef idx="1">
          <a:schemeClr val="accent1"/>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Sosyal güvenlik il müdürlüğüne/sosyal güvenlik merkezi tarafından beyannamenin gönderilebilmesi için tanımlama işleminin yapılması</a:t>
          </a:r>
          <a:endParaRPr lang="tr-TR" sz="1600" b="1" kern="1200" dirty="0">
            <a:solidFill>
              <a:schemeClr val="accent5">
                <a:lumMod val="50000"/>
              </a:schemeClr>
            </a:solidFill>
          </a:endParaRPr>
        </a:p>
      </dsp:txBody>
      <dsp:txXfrm>
        <a:off x="1613254" y="1865299"/>
        <a:ext cx="5394303" cy="1202723"/>
      </dsp:txXfrm>
    </dsp:sp>
    <dsp:sp modelId="{7017C58B-1F32-46CD-9A67-8032218418C0}">
      <dsp:nvSpPr>
        <dsp:cNvPr id="0" name=""/>
        <dsp:cNvSpPr/>
      </dsp:nvSpPr>
      <dsp:spPr>
        <a:xfrm>
          <a:off x="1260149" y="0"/>
          <a:ext cx="6029462" cy="1422127"/>
        </a:xfrm>
        <a:prstGeom prst="roundRect">
          <a:avLst/>
        </a:prstGeom>
        <a:solidFill>
          <a:schemeClr val="dk1"/>
        </a:solidFill>
        <a:ln w="25400" cap="flat" cmpd="sng" algn="ctr">
          <a:solidFill>
            <a:schemeClr val="dk1">
              <a:shade val="50000"/>
            </a:schemeClr>
          </a:solidFill>
          <a:prstDash val="solid"/>
        </a:ln>
        <a:effectLst/>
        <a:scene3d>
          <a:camera prst="orthographicFront"/>
          <a:lightRig rig="flat" dir="t"/>
        </a:scene3d>
        <a:sp3d/>
      </dsp:spPr>
      <dsp:style>
        <a:lnRef idx="2">
          <a:schemeClr val="dk1">
            <a:shade val="50000"/>
          </a:schemeClr>
        </a:lnRef>
        <a:fillRef idx="1">
          <a:schemeClr val="dk1"/>
        </a:fillRef>
        <a:effectRef idx="0">
          <a:schemeClr val="dk1"/>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Kurumca belirlenen belgelerle(Örneğin toplu iş sözleşmesinin onaylı nüshası) birlikte işyerinin bağlı bulunduğu sosyal güvenlik il müdürlüğüne/sosyal güvenlik merkezine müracaat edilmesi</a:t>
          </a:r>
          <a:r>
            <a:rPr lang="tr-TR" sz="1600" b="0" i="0" kern="1200" dirty="0"/>
            <a:t> </a:t>
          </a:r>
          <a:endParaRPr lang="tr-TR" sz="1600" b="1" kern="1200" dirty="0"/>
        </a:p>
      </dsp:txBody>
      <dsp:txXfrm>
        <a:off x="1329572" y="69423"/>
        <a:ext cx="5890616" cy="1283281"/>
      </dsp:txXfrm>
    </dsp:sp>
    <dsp:sp modelId="{46B9466E-B4C3-4F47-BA6F-23899787DD3D}">
      <dsp:nvSpPr>
        <dsp:cNvPr id="0" name=""/>
        <dsp:cNvSpPr/>
      </dsp:nvSpPr>
      <dsp:spPr>
        <a:xfrm>
          <a:off x="2047069" y="3603537"/>
          <a:ext cx="4613788" cy="716142"/>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Beyannamenin yetkili vergi dairesine elektronik ortamda yasal süresi içerisinde gönderilmesi </a:t>
          </a:r>
        </a:p>
      </dsp:txBody>
      <dsp:txXfrm>
        <a:off x="2082028" y="3638496"/>
        <a:ext cx="4543870" cy="646224"/>
      </dsp:txXfrm>
    </dsp:sp>
    <dsp:sp modelId="{8859E892-C86E-45E6-9514-3E16D0E6DBF4}">
      <dsp:nvSpPr>
        <dsp:cNvPr id="0" name=""/>
        <dsp:cNvSpPr/>
      </dsp:nvSpPr>
      <dsp:spPr>
        <a:xfrm rot="5489121">
          <a:off x="4159522" y="4500096"/>
          <a:ext cx="360954" cy="0"/>
        </a:xfrm>
        <a:custGeom>
          <a:avLst/>
          <a:gdLst/>
          <a:ahLst/>
          <a:cxnLst/>
          <a:rect l="0" t="0" r="0" b="0"/>
          <a:pathLst>
            <a:path>
              <a:moveTo>
                <a:pt x="0" y="0"/>
              </a:moveTo>
              <a:lnTo>
                <a:pt x="36095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A3E8F-D6C6-4712-9CC3-702970C3DFF1}">
      <dsp:nvSpPr>
        <dsp:cNvPr id="0" name=""/>
        <dsp:cNvSpPr/>
      </dsp:nvSpPr>
      <dsp:spPr>
        <a:xfrm>
          <a:off x="2988359" y="4680513"/>
          <a:ext cx="2675356" cy="716142"/>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tr-TR" sz="1600" b="1" kern="1200" dirty="0"/>
            <a:t>Tahakkukun oluşması</a:t>
          </a:r>
        </a:p>
      </dsp:txBody>
      <dsp:txXfrm>
        <a:off x="3023318" y="4715472"/>
        <a:ext cx="2605438" cy="64622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736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CD56B7-B681-495E-B086-5E0FB67D7487}" type="datetimeFigureOut">
              <a:rPr lang="tr-TR"/>
              <a:pPr>
                <a:defRPr/>
              </a:pPr>
              <a:t>13.01.2020</a:t>
            </a:fld>
            <a:endParaRPr lang="tr-TR"/>
          </a:p>
        </p:txBody>
      </p:sp>
      <p:sp>
        <p:nvSpPr>
          <p:cNvPr id="4" name="3 Altbilgi Yer Tutucusu"/>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B03CA1-86DC-4A55-8FC9-99B82A45DC0A}" type="slidenum">
              <a:rPr lang="tr-TR"/>
              <a:pPr>
                <a:defRPr/>
              </a:pPr>
              <a:t>‹#›</a:t>
            </a:fld>
            <a:endParaRPr lang="tr-TR"/>
          </a:p>
        </p:txBody>
      </p:sp>
    </p:spTree>
    <p:extLst>
      <p:ext uri="{BB962C8B-B14F-4D97-AF65-F5344CB8AC3E}">
        <p14:creationId xmlns:p14="http://schemas.microsoft.com/office/powerpoint/2010/main" val="7548596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813DE-7FA3-4F48-B017-B13B512B29CA}" type="datetimeFigureOut">
              <a:rPr lang="tr-TR"/>
              <a:pPr>
                <a:defRPr/>
              </a:pPr>
              <a:t>13.01.2020</a:t>
            </a:fld>
            <a:endParaRPr lang="tr-TR"/>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E42ECC-B55D-404F-8053-F789354627B5}" type="slidenum">
              <a:rPr lang="tr-TR"/>
              <a:pPr>
                <a:defRPr/>
              </a:pPr>
              <a:t>‹#›</a:t>
            </a:fld>
            <a:endParaRPr lang="tr-TR"/>
          </a:p>
        </p:txBody>
      </p:sp>
    </p:spTree>
    <p:extLst>
      <p:ext uri="{BB962C8B-B14F-4D97-AF65-F5344CB8AC3E}">
        <p14:creationId xmlns:p14="http://schemas.microsoft.com/office/powerpoint/2010/main" val="242320716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185486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00082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86338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7579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06868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56480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90693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85967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62352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21362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17071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11831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16256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0078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85100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07409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93381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760493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78301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ayt Görüntüsü Yer Tutucusu 1"/>
          <p:cNvSpPr>
            <a:spLocks noGrp="1" noRot="1" noChangeAspect="1"/>
          </p:cNvSpPr>
          <p:nvPr>
            <p:ph type="sldImg"/>
          </p:nvPr>
        </p:nvSpPr>
        <p:spPr bwMode="auto">
          <a:noFill/>
          <a:ln>
            <a:solidFill>
              <a:srgbClr val="000000"/>
            </a:solidFill>
            <a:miter lim="800000"/>
            <a:headEnd/>
            <a:tailEnd/>
          </a:ln>
        </p:spPr>
      </p:sp>
      <p:sp>
        <p:nvSpPr>
          <p:cNvPr id="14338"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3572964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73672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876755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43294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784757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828750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42030842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42030842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42030842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tr-TR"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91094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20798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8681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58550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cstate="print"/>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0 Resim" descr="q1.png"/>
          <p:cNvPicPr>
            <a:picLocks noChangeAspect="1"/>
          </p:cNvPicPr>
          <p:nvPr userDrawn="1"/>
        </p:nvPicPr>
        <p:blipFill>
          <a:blip r:embed="rId2" cstate="print"/>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a:defRPr/>
            </a:pPr>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
        <p:nvSpPr>
          <p:cNvPr id="7" name="12 Slayt Numarası Yer Tutucusu"/>
          <p:cNvSpPr>
            <a:spLocks noGrp="1"/>
          </p:cNvSpPr>
          <p:nvPr>
            <p:ph type="sldNum" sz="quarter" idx="12"/>
          </p:nvPr>
        </p:nvSpPr>
        <p:spPr>
          <a:xfrm>
            <a:off x="7956550" y="6492875"/>
            <a:ext cx="830263" cy="365125"/>
          </a:xfrm>
          <a:prstGeom prst="rect">
            <a:avLst/>
          </a:prstGeom>
        </p:spPr>
        <p:txBody>
          <a:bodyPr/>
          <a:lstStyle>
            <a:lvl1pPr algn="r">
              <a:defRPr sz="1200" b="1">
                <a:solidFill>
                  <a:srgbClr val="046CA6"/>
                </a:solidFill>
              </a:defRPr>
            </a:lvl1pPr>
          </a:lstStyle>
          <a:p>
            <a:pPr>
              <a:defRPr/>
            </a:pPr>
            <a:fld id="{BC27C8AD-29DB-4460-B769-5559DB4B9357}" type="slidenum">
              <a:rPr lang="tr-TR"/>
              <a:pPr>
                <a:defRPr/>
              </a:pPr>
              <a:t>‹#›</a:t>
            </a:fld>
            <a:r>
              <a:rPr lang="tr-TR" dirty="0"/>
              <a:t>/19</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1 Resim" descr="q1.png"/>
          <p:cNvPicPr>
            <a:picLocks noChangeAspect="1"/>
          </p:cNvPicPr>
          <p:nvPr userDrawn="1"/>
        </p:nvPicPr>
        <p:blipFill>
          <a:blip r:embed="rId2" cstate="print"/>
          <a:srcRect/>
          <a:stretch>
            <a:fillRect/>
          </a:stretch>
        </p:blipFill>
        <p:spPr bwMode="auto">
          <a:xfrm>
            <a:off x="0" y="214313"/>
            <a:ext cx="2430463" cy="1452562"/>
          </a:xfrm>
          <a:prstGeom prst="rect">
            <a:avLst/>
          </a:prstGeom>
          <a:noFill/>
          <a:ln w="9525">
            <a:noFill/>
            <a:miter lim="800000"/>
            <a:headEnd/>
            <a:tailEnd/>
          </a:ln>
        </p:spPr>
      </p:pic>
      <p:sp>
        <p:nvSpPr>
          <p:cNvPr id="24" name="Rectangle 2"/>
          <p:cNvSpPr txBox="1">
            <a:spLocks noChangeArrowheads="1"/>
          </p:cNvSpPr>
          <p:nvPr userDrawn="1"/>
        </p:nvSpPr>
        <p:spPr bwMode="white">
          <a:xfrm>
            <a:off x="2286000" y="2643188"/>
            <a:ext cx="4857750" cy="17145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4000" b="1">
                <a:solidFill>
                  <a:srgbClr val="046CA6"/>
                </a:solidFill>
                <a:latin typeface="Calibri" pitchFamily="34" charset="0"/>
              </a:rPr>
              <a:t>Arz / Teşekkür Ederiz.</a:t>
            </a:r>
            <a:endParaRPr lang="en-US" sz="4000" b="1">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13 Ocak 2020</a:t>
            </a:fld>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4"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5"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
        <p:nvSpPr>
          <p:cNvPr id="6" name="12 Slayt Numarası Yer Tutucusu"/>
          <p:cNvSpPr>
            <a:spLocks noGrp="1"/>
          </p:cNvSpPr>
          <p:nvPr>
            <p:ph type="sldNum" sz="quarter" idx="12"/>
          </p:nvPr>
        </p:nvSpPr>
        <p:spPr>
          <a:xfrm>
            <a:off x="7164388" y="6532563"/>
            <a:ext cx="1477962" cy="280987"/>
          </a:xfrm>
          <a:prstGeom prst="rect">
            <a:avLst/>
          </a:prstGeom>
        </p:spPr>
        <p:txBody>
          <a:bodyPr/>
          <a:lstStyle>
            <a:lvl1pPr algn="r">
              <a:defRPr sz="1200" b="1">
                <a:solidFill>
                  <a:srgbClr val="046CA6"/>
                </a:solidFill>
              </a:defRPr>
            </a:lvl1pPr>
          </a:lstStyle>
          <a:p>
            <a:pPr>
              <a:defRPr/>
            </a:pPr>
            <a:r>
              <a:rPr lang="tr-TR"/>
              <a:t>2/21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13 Ocak 2020</a:t>
            </a:fld>
            <a:endParaRPr lang="tr-TR" dirty="0">
              <a:solidFill>
                <a:srgbClr val="046CA6"/>
              </a:solidFill>
            </a:endParaRPr>
          </a:p>
        </p:txBody>
      </p:sp>
      <p:sp>
        <p:nvSpPr>
          <p:cNvPr id="4" name="4 Metin kutusu"/>
          <p:cNvSpPr txBox="1">
            <a:spLocks noChangeArrowheads="1"/>
          </p:cNvSpPr>
          <p:nvPr userDrawn="1"/>
        </p:nvSpPr>
        <p:spPr bwMode="auto">
          <a:xfrm>
            <a:off x="8597900" y="6543675"/>
            <a:ext cx="571500" cy="461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1200" b="1">
              <a:solidFill>
                <a:srgbClr val="046CA6"/>
              </a:solidFill>
            </a:endParaRPr>
          </a:p>
          <a:p>
            <a:pPr eaLnBrk="1" hangingPunct="1">
              <a:defRPr/>
            </a:pPr>
            <a:endParaRPr lang="tr-TR" sz="1200" b="1">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
        <p:nvSpPr>
          <p:cNvPr id="7" name="12 Slayt Numarası Yer Tutucusu"/>
          <p:cNvSpPr>
            <a:spLocks noGrp="1"/>
          </p:cNvSpPr>
          <p:nvPr>
            <p:ph type="sldNum" sz="quarter" idx="12"/>
          </p:nvPr>
        </p:nvSpPr>
        <p:spPr>
          <a:xfrm>
            <a:off x="7956550" y="6492875"/>
            <a:ext cx="830263" cy="365125"/>
          </a:xfrm>
          <a:prstGeom prst="rect">
            <a:avLst/>
          </a:prstGeom>
        </p:spPr>
        <p:txBody>
          <a:bodyPr/>
          <a:lstStyle>
            <a:lvl1pPr algn="r">
              <a:defRPr sz="1200" b="1">
                <a:solidFill>
                  <a:srgbClr val="046CA6"/>
                </a:solidFill>
              </a:defRPr>
            </a:lvl1pPr>
          </a:lstStyle>
          <a:p>
            <a:pPr>
              <a:defRPr/>
            </a:pPr>
            <a:fld id="{967E4DE9-3C7D-472B-ABDF-13001627E19F}" type="slidenum">
              <a:rPr lang="tr-TR"/>
              <a:pPr>
                <a:defRPr/>
              </a:pPr>
              <a:t>‹#›</a:t>
            </a:fld>
            <a:r>
              <a:rPr lang="tr-TR"/>
              <a:t>/19</a:t>
            </a:r>
          </a:p>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8" cstate="print"/>
          <a:srcRect/>
          <a:stretch>
            <a:fillRect/>
          </a:stretch>
        </p:blipFill>
        <p:spPr bwMode="auto">
          <a:xfrm>
            <a:off x="0" y="0"/>
            <a:ext cx="9144000" cy="731838"/>
          </a:xfrm>
          <a:prstGeom prst="rect">
            <a:avLst/>
          </a:prstGeom>
          <a:noFill/>
          <a:ln w="9525">
            <a:noFill/>
            <a:miter lim="800000"/>
            <a:headEnd/>
            <a:tailEnd/>
          </a:ln>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p:spPr>
        <p:txBody>
          <a:bodyPr/>
          <a:lstStyle/>
          <a:p>
            <a:pPr>
              <a:defRPr/>
            </a:pPr>
            <a:endParaRPr lang="tr-TR">
              <a:solidFill>
                <a:srgbClr val="046CA6"/>
              </a:solidFill>
            </a:endParaRPr>
          </a:p>
        </p:txBody>
      </p:sp>
      <p:sp>
        <p:nvSpPr>
          <p:cNvPr id="1028"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a:extLst/>
        </p:spPr>
        <p:txBody>
          <a:bodyPr/>
          <a:lstStyle/>
          <a:p>
            <a:pPr>
              <a:defRPr/>
            </a:pPr>
            <a:endParaRPr lang="tr-TR">
              <a:solidFill>
                <a:srgbClr val="046CA6"/>
              </a:solidFill>
            </a:endParaRP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rgbClr val="046CA6"/>
                </a:solidFill>
                <a:latin typeface="Arial" charset="0"/>
              </a:defRPr>
            </a:lvl1pPr>
          </a:lstStyle>
          <a:p>
            <a:pPr>
              <a:defRPr/>
            </a:pPr>
            <a:endParaRPr lang="tr-T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Lst>
  <p:hf sldNum="0"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Başlık 2"/>
          <p:cNvSpPr>
            <a:spLocks noGrp="1"/>
          </p:cNvSpPr>
          <p:nvPr>
            <p:ph type="ctrTitle"/>
          </p:nvPr>
        </p:nvSpPr>
        <p:spPr>
          <a:xfrm>
            <a:off x="2267744" y="142875"/>
            <a:ext cx="6519069" cy="1714500"/>
          </a:xfrm>
        </p:spPr>
        <p:txBody>
          <a:bodyPr/>
          <a:lstStyle/>
          <a:p>
            <a:pPr algn="ctr"/>
            <a:r>
              <a:rPr lang="tr-TR" sz="2800" dirty="0"/>
              <a:t>SOSYAL GÜVENLİK KURUMU BAŞKANLIĞI</a:t>
            </a:r>
            <a:br>
              <a:rPr lang="tr-TR" sz="2800" dirty="0"/>
            </a:br>
            <a:r>
              <a:rPr lang="tr-TR" sz="2800" dirty="0"/>
              <a:t>BURSA SOSYAL GÜVENLİK İL MÜDÜRLÜĞÜ</a:t>
            </a:r>
          </a:p>
        </p:txBody>
      </p:sp>
      <p:sp>
        <p:nvSpPr>
          <p:cNvPr id="12290" name="Alt Başlık 3"/>
          <p:cNvSpPr>
            <a:spLocks noGrp="1"/>
          </p:cNvSpPr>
          <p:nvPr>
            <p:ph type="subTitle" idx="1"/>
          </p:nvPr>
        </p:nvSpPr>
        <p:spPr>
          <a:xfrm>
            <a:off x="214313" y="4724400"/>
            <a:ext cx="8643937" cy="1919288"/>
          </a:xfrm>
          <a:noFill/>
          <a:ln>
            <a:miter lim="800000"/>
            <a:headEnd/>
            <a:tailEnd/>
          </a:ln>
        </p:spPr>
        <p:txBody>
          <a:bodyPr vert="horz" wrap="square" lIns="91440" tIns="45720" rIns="91440" bIns="45720" numCol="1" anchor="t" anchorCtr="0" compatLnSpc="1">
            <a:prstTxWarp prst="textNoShape">
              <a:avLst/>
            </a:prstTxWarp>
          </a:bodyPr>
          <a:lstStyle/>
          <a:p>
            <a:pPr>
              <a:spcBef>
                <a:spcPts val="300"/>
              </a:spcBef>
            </a:pPr>
            <a:endParaRPr lang="tr-T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a:p>
            <a:pPr>
              <a:spcBef>
                <a:spcPts val="300"/>
              </a:spcBef>
            </a:pPr>
            <a:r>
              <a:rPr lang="tr-T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MUHTASAR VE PRİM HİZMET BEYANNAMESİ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47C199C-927C-440B-8F16-9F8F10F079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C9D6DB4-C84D-42A3-8DFB-57E6AE2B6C7C}"/>
              </a:ext>
            </a:extLst>
          </p:cNvPr>
          <p:cNvSpPr>
            <a:spLocks noGrp="1"/>
          </p:cNvSpPr>
          <p:nvPr>
            <p:ph idx="1"/>
          </p:nvPr>
        </p:nvSpPr>
        <p:spPr/>
        <p:txBody>
          <a:bodyPr/>
          <a:lstStyle/>
          <a:p>
            <a:r>
              <a:rPr lang="tr-TR" dirty="0"/>
              <a:t> 3/1/2012 tarihli ve 28162 sayılı Resmî </a:t>
            </a:r>
            <a:r>
              <a:rPr lang="tr-TR" dirty="0" err="1"/>
              <a:t>Gazete'de</a:t>
            </a:r>
            <a:r>
              <a:rPr lang="tr-TR" dirty="0"/>
              <a:t> yayımlanan 281 Seri No.lu Gelir Vergisi Genel Tebliği kapsamındaki bankalar tarafından, Türkiye genelindeki tüm şubelerine ait kesilen vergiler ile çalıştırdıkları sigortalıların prime esas kazanç ve hizmet bilgileri (her bir şubeye ait kurum işyeri sicil numarası belirtilerek) tek bir Muhtasar ve Prim Hizmet Beyannamesi ile Büyük Mükellefler Vergi Dairesi Başkanlığına beyan edilecektir.</a:t>
            </a:r>
          </a:p>
          <a:p>
            <a:endParaRPr lang="tr-TR" dirty="0"/>
          </a:p>
        </p:txBody>
      </p:sp>
    </p:spTree>
    <p:extLst>
      <p:ext uri="{BB962C8B-B14F-4D97-AF65-F5344CB8AC3E}">
        <p14:creationId xmlns:p14="http://schemas.microsoft.com/office/powerpoint/2010/main" val="290032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ÖZEL BİNA İNŞAATI VE İHALE KONUSU İŞLER</a:t>
            </a:r>
            <a:endParaRPr lang="tr-TR" sz="2800" dirty="0"/>
          </a:p>
        </p:txBody>
      </p:sp>
      <p:sp>
        <p:nvSpPr>
          <p:cNvPr id="2" name="Dikdörtgen 1"/>
          <p:cNvSpPr/>
          <p:nvPr/>
        </p:nvSpPr>
        <p:spPr>
          <a:xfrm>
            <a:off x="347520" y="1844824"/>
            <a:ext cx="8424936" cy="2677656"/>
          </a:xfrm>
          <a:prstGeom prst="rect">
            <a:avLst/>
          </a:prstGeom>
        </p:spPr>
        <p:txBody>
          <a:bodyPr wrap="square">
            <a:spAutoFit/>
          </a:bodyPr>
          <a:lstStyle/>
          <a:p>
            <a:pPr algn="just"/>
            <a:r>
              <a:rPr lang="tr-TR" sz="2800" dirty="0"/>
              <a:t>Biten özel bina inşaat ve ihale konusu işler ile çalıştırılan tüm sigortalıların işten ayrılış bildirgesi verilmiş olan işyerleri için, sadece prime esas kazanç ve hizmet bilgilerini ihtiva eden Muhtasar ve Prim Hizmet Beyannamesi işlemlerin gerçekleşmiş olduğu ay içerisinde de verilebilecektir.</a:t>
            </a:r>
          </a:p>
        </p:txBody>
      </p:sp>
    </p:spTree>
    <p:extLst>
      <p:ext uri="{BB962C8B-B14F-4D97-AF65-F5344CB8AC3E}">
        <p14:creationId xmlns:p14="http://schemas.microsoft.com/office/powerpoint/2010/main" val="1045240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706419"/>
            <a:ext cx="8424936" cy="6678751"/>
          </a:xfrm>
          <a:prstGeom prst="rect">
            <a:avLst/>
          </a:prstGeom>
        </p:spPr>
        <p:txBody>
          <a:bodyPr wrap="square">
            <a:spAutoFit/>
          </a:bodyPr>
          <a:lstStyle/>
          <a:p>
            <a:pPr marL="457200" indent="-457200" algn="just">
              <a:buFont typeface="Wingdings" panose="05000000000000000000" pitchFamily="2" charset="2"/>
              <a:buChar char="v"/>
            </a:pPr>
            <a:r>
              <a:rPr lang="tr-TR" sz="2700" dirty="0"/>
              <a:t>Aylık prim ve hizmet belgesi on-</a:t>
            </a:r>
            <a:r>
              <a:rPr lang="tr-TR" sz="2700" dirty="0" err="1"/>
              <a:t>line</a:t>
            </a:r>
            <a:r>
              <a:rPr lang="tr-TR" sz="2700" dirty="0"/>
              <a:t> çalışan bir yapıya sahiptir.</a:t>
            </a:r>
          </a:p>
          <a:p>
            <a:pPr marL="457200" indent="-457200" algn="just">
              <a:buFont typeface="Wingdings" panose="05000000000000000000" pitchFamily="2" charset="2"/>
              <a:buChar char="v"/>
            </a:pPr>
            <a:r>
              <a:rPr lang="tr-TR" sz="2700" dirty="0"/>
              <a:t>E-bildirge sistemi interaktif yapıya sahip olduğundan sigortalının bilgilerindeki hatalarda bireysel bazda düzeltme imkanı mümkündür.</a:t>
            </a:r>
          </a:p>
          <a:p>
            <a:pPr marL="457200" indent="-457200" algn="just">
              <a:buFont typeface="Wingdings" panose="05000000000000000000" pitchFamily="2" charset="2"/>
              <a:buChar char="v"/>
            </a:pPr>
            <a:r>
              <a:rPr lang="tr-TR" sz="2700" dirty="0"/>
              <a:t>E-beyanname kapalı bir sisteme sahiptir.</a:t>
            </a:r>
          </a:p>
          <a:p>
            <a:pPr marL="457200" indent="-457200" algn="just">
              <a:buFont typeface="Wingdings" panose="05000000000000000000" pitchFamily="2" charset="2"/>
              <a:buChar char="v"/>
            </a:pPr>
            <a:r>
              <a:rPr lang="tr-TR" sz="2700" dirty="0"/>
              <a:t>Bilgiler de hata bulunması halinde düzeltmenin sistem üzerinden yapılması mümkün değildir.</a:t>
            </a:r>
          </a:p>
          <a:p>
            <a:pPr marL="457200" indent="-457200" algn="just">
              <a:buFont typeface="Wingdings" panose="05000000000000000000" pitchFamily="2" charset="2"/>
              <a:buChar char="v"/>
            </a:pPr>
            <a:r>
              <a:rPr lang="tr-TR" sz="2700" dirty="0"/>
              <a:t>Bilgilerde hata bulunması halinde düzeltme beyannamesi verilme zorunluluğu doğmaktadır.</a:t>
            </a:r>
          </a:p>
          <a:p>
            <a:pPr marL="457200" indent="-457200" algn="just">
              <a:buFont typeface="Wingdings" panose="05000000000000000000" pitchFamily="2" charset="2"/>
              <a:buChar char="v"/>
            </a:pPr>
            <a:r>
              <a:rPr lang="tr-TR" sz="2700" dirty="0"/>
              <a:t>Bu bakımdan, sistemin bu yapısı gereği özellikle sigortalı bilgilerinin düzgün bir şekilde beyannameye yazılması iş ve işlemlerin azalmasını sağlayacaktır.</a:t>
            </a:r>
          </a:p>
          <a:p>
            <a:pPr algn="just"/>
            <a:endParaRPr lang="tr-TR" sz="2500" b="1" dirty="0"/>
          </a:p>
          <a:p>
            <a:pPr algn="just"/>
            <a:endParaRPr lang="tr-TR" sz="2500" b="1" dirty="0"/>
          </a:p>
        </p:txBody>
      </p:sp>
    </p:spTree>
    <p:extLst>
      <p:ext uri="{BB962C8B-B14F-4D97-AF65-F5344CB8AC3E}">
        <p14:creationId xmlns:p14="http://schemas.microsoft.com/office/powerpoint/2010/main" val="366976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943" y="770287"/>
            <a:ext cx="8424936" cy="7386638"/>
          </a:xfrm>
          <a:prstGeom prst="rect">
            <a:avLst/>
          </a:prstGeom>
        </p:spPr>
        <p:txBody>
          <a:bodyPr wrap="square">
            <a:spAutoFit/>
          </a:bodyPr>
          <a:lstStyle/>
          <a:p>
            <a:pPr algn="ctr"/>
            <a:r>
              <a:rPr lang="tr-TR" sz="2500" dirty="0">
                <a:solidFill>
                  <a:srgbClr val="FF0000"/>
                </a:solidFill>
              </a:rPr>
              <a:t>Aylık prim ve hizmet belgesinde olmayan ancak </a:t>
            </a:r>
            <a:r>
              <a:rPr lang="tr-TR" sz="2500" dirty="0" err="1">
                <a:solidFill>
                  <a:srgbClr val="FF0000"/>
                </a:solidFill>
              </a:rPr>
              <a:t>MuhSgk’da</a:t>
            </a:r>
            <a:r>
              <a:rPr lang="tr-TR" sz="2500" dirty="0">
                <a:solidFill>
                  <a:srgbClr val="FF0000"/>
                </a:solidFill>
              </a:rPr>
              <a:t> prime esas kazanç ve hizmet bilgilerinde olan sütunlar</a:t>
            </a:r>
          </a:p>
          <a:p>
            <a:pPr algn="just"/>
            <a:endParaRPr lang="tr-TR" sz="2500" b="1" dirty="0"/>
          </a:p>
          <a:p>
            <a:pPr algn="just"/>
            <a:r>
              <a:rPr lang="tr-TR" sz="2500" b="1" dirty="0"/>
              <a:t>Tahakkuk Nedeni: </a:t>
            </a:r>
            <a:r>
              <a:rPr lang="tr-TR" sz="2500" dirty="0"/>
              <a:t>Sigortalının prime esas kazanç ve hizmet bilgilerinin verilme nedeni</a:t>
            </a:r>
          </a:p>
          <a:p>
            <a:pPr algn="just"/>
            <a:endParaRPr lang="tr-TR" sz="2500" dirty="0"/>
          </a:p>
          <a:p>
            <a:pPr algn="just"/>
            <a:r>
              <a:rPr lang="tr-TR" sz="2500" b="1" dirty="0"/>
              <a:t>*Hizmet Dönem </a:t>
            </a:r>
            <a:r>
              <a:rPr lang="tr-TR" sz="2500" b="1" dirty="0" err="1"/>
              <a:t>Ay:P</a:t>
            </a:r>
            <a:r>
              <a:rPr lang="tr-TR" sz="2500" dirty="0" err="1"/>
              <a:t>rime</a:t>
            </a:r>
            <a:r>
              <a:rPr lang="tr-TR" sz="2500" dirty="0"/>
              <a:t> esas kazanç ve hizmet bilgilerinin ilişkin olduğu ay.</a:t>
            </a:r>
          </a:p>
          <a:p>
            <a:pPr algn="just"/>
            <a:endParaRPr lang="tr-TR" sz="2500" dirty="0"/>
          </a:p>
          <a:p>
            <a:pPr algn="just"/>
            <a:r>
              <a:rPr lang="tr-TR" sz="2500" b="1" dirty="0"/>
              <a:t>*Hizmet Dönem </a:t>
            </a:r>
            <a:r>
              <a:rPr lang="tr-TR" sz="2500" b="1"/>
              <a:t>Yıl:</a:t>
            </a:r>
            <a:r>
              <a:rPr lang="tr-TR" sz="2500"/>
              <a:t>Prime</a:t>
            </a:r>
            <a:r>
              <a:rPr lang="tr-TR" sz="2500" dirty="0"/>
              <a:t> esas kazanç ve hizmet bilgilerinin ilişkin olduğu yıl.</a:t>
            </a:r>
          </a:p>
          <a:p>
            <a:pPr algn="just"/>
            <a:r>
              <a:rPr lang="tr-TR" sz="2500" dirty="0"/>
              <a:t>*Bu bilgiler hali hazırda yasal süresi dışında verilen belgeler için kullanılan e-bildirge ekranında da istenilmektedir.</a:t>
            </a:r>
          </a:p>
          <a:p>
            <a:pPr algn="just"/>
            <a:endParaRPr lang="tr-TR" sz="2400" dirty="0">
              <a:solidFill>
                <a:srgbClr val="FF0000"/>
              </a:solidFill>
            </a:endParaRP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389156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1268760"/>
            <a:ext cx="8424936" cy="6247864"/>
          </a:xfrm>
          <a:prstGeom prst="rect">
            <a:avLst/>
          </a:prstGeom>
        </p:spPr>
        <p:txBody>
          <a:bodyPr wrap="square">
            <a:spAutoFit/>
          </a:bodyPr>
          <a:lstStyle/>
          <a:p>
            <a:pPr algn="just"/>
            <a:r>
              <a:rPr lang="tr-TR" sz="2500" b="1" dirty="0"/>
              <a:t>Gelir Vergisinden Muaf mı?: </a:t>
            </a:r>
            <a:r>
              <a:rPr lang="tr-TR" sz="2500" dirty="0"/>
              <a:t>Gelir İdaresi Başkanlığı tarafından istenilmektedir.</a:t>
            </a:r>
          </a:p>
          <a:p>
            <a:pPr algn="just"/>
            <a:r>
              <a:rPr lang="tr-TR" sz="2500" b="1" dirty="0"/>
              <a:t>Asgari Geçim İndirimi : </a:t>
            </a:r>
            <a:r>
              <a:rPr lang="tr-TR" sz="2500" dirty="0"/>
              <a:t>Gelir İdaresi Başkanlığı tarafından istenilmektedir.</a:t>
            </a:r>
          </a:p>
          <a:p>
            <a:pPr algn="just"/>
            <a:r>
              <a:rPr lang="tr-TR" sz="2500" b="1" dirty="0"/>
              <a:t>İlgili Döneme Ait Gelir Vergisi Matrahı: </a:t>
            </a:r>
            <a:r>
              <a:rPr lang="tr-TR" sz="2500" dirty="0"/>
              <a:t>Gelir idaresi Başkanlığı tarafından istenilmektedir.</a:t>
            </a:r>
          </a:p>
          <a:p>
            <a:pPr algn="just"/>
            <a:r>
              <a:rPr lang="tr-TR" sz="2500" b="1" dirty="0"/>
              <a:t>Gelir Vergisi  Engellilik Oranı : </a:t>
            </a:r>
            <a:r>
              <a:rPr lang="tr-TR" sz="2500" dirty="0"/>
              <a:t>Gelir İdaresi Başkanlığı tarafından istenilmektedir.</a:t>
            </a:r>
          </a:p>
          <a:p>
            <a:pPr algn="just"/>
            <a:r>
              <a:rPr lang="tr-TR" sz="2500" b="1" dirty="0"/>
              <a:t>Gelir Vergisi Kesintisi : </a:t>
            </a:r>
            <a:r>
              <a:rPr lang="tr-TR" sz="2500" dirty="0"/>
              <a:t>Gelir İdaresi Başkanlığı tarafından istenilmektedir.</a:t>
            </a:r>
          </a:p>
          <a:p>
            <a:pPr algn="just"/>
            <a:endParaRPr lang="tr-TR" sz="2500" dirty="0"/>
          </a:p>
          <a:p>
            <a:pPr algn="just"/>
            <a:r>
              <a:rPr lang="tr-TR" sz="2500" dirty="0"/>
              <a:t>*GİB tarafından istenilen bu bilgiler Sosyal Güvenlik Kurumu veri tabanında saklanmayacaktır.</a:t>
            </a: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394783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260648"/>
            <a:ext cx="8424936" cy="8294578"/>
          </a:xfrm>
          <a:prstGeom prst="rect">
            <a:avLst/>
          </a:prstGeom>
        </p:spPr>
        <p:txBody>
          <a:bodyPr wrap="square">
            <a:spAutoFit/>
          </a:bodyPr>
          <a:lstStyle/>
          <a:p>
            <a:pPr algn="just"/>
            <a:endParaRPr lang="tr-TR" sz="2500" b="1" dirty="0">
              <a:solidFill>
                <a:srgbClr val="FF0000"/>
              </a:solidFill>
            </a:endParaRPr>
          </a:p>
          <a:p>
            <a:pPr algn="just"/>
            <a:r>
              <a:rPr lang="tr-TR" sz="2400" b="1" dirty="0">
                <a:solidFill>
                  <a:srgbClr val="FF0000"/>
                </a:solidFill>
              </a:rPr>
              <a:t>Tahakkuk Nedeni: </a:t>
            </a:r>
            <a:r>
              <a:rPr lang="tr-TR" sz="2400" dirty="0"/>
              <a:t>Sigortalının prime esas kazanç ve hizmet bilgilerinin verilme nedenidir.</a:t>
            </a:r>
          </a:p>
          <a:p>
            <a:pPr algn="just"/>
            <a:endParaRPr lang="tr-TR" sz="2400" dirty="0"/>
          </a:p>
          <a:p>
            <a:pPr algn="just"/>
            <a:r>
              <a:rPr lang="tr-TR" sz="2400" b="1" dirty="0"/>
              <a:t>A-Yasal süresinde verilme</a:t>
            </a:r>
            <a:r>
              <a:rPr lang="tr-TR" sz="2400" dirty="0"/>
              <a:t>: Yasal süresinde bildirilen sigortalılar için seçilecektir.</a:t>
            </a:r>
          </a:p>
          <a:p>
            <a:pPr algn="just"/>
            <a:endParaRPr lang="tr-TR" sz="2400" dirty="0"/>
          </a:p>
          <a:p>
            <a:pPr algn="just"/>
            <a:r>
              <a:rPr lang="tr-TR" sz="2400" b="1" dirty="0"/>
              <a:t>B- Yasal süresi dışında verilme: </a:t>
            </a:r>
            <a:r>
              <a:rPr lang="tr-TR" sz="2400" dirty="0"/>
              <a:t>Yasal süresi dışında bildirilen sigortalılar için seçilecektir.</a:t>
            </a:r>
          </a:p>
          <a:p>
            <a:pPr algn="just"/>
            <a:endParaRPr lang="tr-TR" sz="2400" dirty="0"/>
          </a:p>
          <a:p>
            <a:pPr algn="just"/>
            <a:r>
              <a:rPr lang="tr-TR" sz="2400" b="1" dirty="0"/>
              <a:t>C-</a:t>
            </a:r>
            <a:r>
              <a:rPr lang="tr-TR" sz="2400" dirty="0"/>
              <a:t> </a:t>
            </a:r>
            <a:r>
              <a:rPr lang="tr-TR" sz="2400" b="1" dirty="0"/>
              <a:t>4447 sayılı İşsizlik Sigortası Kanununun Ek 5 inci maddesi: </a:t>
            </a:r>
            <a:r>
              <a:rPr lang="tr-TR" sz="2400" dirty="0"/>
              <a:t>4447 sayılı İşsizlik Sigortası Kanununun Ek 5 inci maddesi kapsamında yarım çalışma ödeneği alan sigortalıların prime esas kazanç ve hizmet bilgilerine ilişkin kısmın verilmesi halinde seçilecektir. Bu tahakkuk nedeni yalnızca Türkiye İş Kurumu Genel Müdürlüğü tarafından seçilecektir. </a:t>
            </a:r>
          </a:p>
          <a:p>
            <a:pPr algn="just"/>
            <a:endParaRPr lang="tr-TR" sz="2400" dirty="0">
              <a:solidFill>
                <a:srgbClr val="FF0000"/>
              </a:solidFill>
            </a:endParaRPr>
          </a:p>
          <a:p>
            <a:pPr algn="just"/>
            <a:endParaRPr lang="tr-TR" sz="2400" dirty="0">
              <a:solidFill>
                <a:srgbClr val="FF0000"/>
              </a:solidFill>
            </a:endParaRP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735691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260648"/>
            <a:ext cx="8424936" cy="7925246"/>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b="1" dirty="0"/>
              <a:t>D- Belge türü ve/veya Kanun türü değişikliği: </a:t>
            </a:r>
            <a:r>
              <a:rPr lang="tr-TR" sz="2400" dirty="0"/>
              <a:t>Sigortalının belge türü veya kanun türünün değiştirilmesi halinde seçilecektir.</a:t>
            </a:r>
          </a:p>
          <a:p>
            <a:pPr algn="just"/>
            <a:endParaRPr lang="tr-TR" sz="2400" dirty="0"/>
          </a:p>
          <a:p>
            <a:pPr algn="just"/>
            <a:r>
              <a:rPr lang="tr-TR" sz="2400" b="1" dirty="0"/>
              <a:t>E- 30 günden az bildirilen sürelere ilişkin verilme (5510/86-5. Md.): </a:t>
            </a:r>
            <a:r>
              <a:rPr lang="tr-TR" sz="2400" dirty="0"/>
              <a:t>Sigortalıların otuz günden az çalıştığını gösteren bilgi ve belgelerin Kurumca istenilmesine rağmen ibraz edilmemesi veya ibraz edilen bilgi ve belgelerin geçerli sayılmaması halinde otuz günden az bildirilen sürelerin bildirimi halinde seçilecektir. </a:t>
            </a:r>
          </a:p>
          <a:p>
            <a:pPr algn="just"/>
            <a:endParaRPr lang="tr-TR" sz="2400" dirty="0"/>
          </a:p>
          <a:p>
            <a:pPr algn="just"/>
            <a:r>
              <a:rPr lang="tr-TR" sz="2400" b="1" dirty="0"/>
              <a:t>F-P arası tahakkuk nedenleri: </a:t>
            </a:r>
            <a:r>
              <a:rPr lang="tr-TR" sz="2400" dirty="0"/>
              <a:t>Sosyal Sigorta İşlemleri Yönetmeliğinde belirtilen yasal süresi dışında verilmiş olmakla birlikte yasal süresi içinde verilmiş gibi kabul edilen haller için bu tahakkuk nedeni seçilecektir.</a:t>
            </a:r>
          </a:p>
          <a:p>
            <a:pPr algn="just"/>
            <a:endParaRPr lang="tr-TR" sz="2400" dirty="0">
              <a:solidFill>
                <a:srgbClr val="FF0000"/>
              </a:solidFill>
            </a:endParaRP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193612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260648"/>
            <a:ext cx="8424936" cy="7555915"/>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b="1" dirty="0"/>
              <a:t>R- Mahkemelerce verilen kararlar: </a:t>
            </a:r>
            <a:r>
              <a:rPr lang="tr-TR" sz="2400" dirty="0"/>
              <a:t>Mahkeme kararına göre hizmetleri ve kazançları Kuruma bildirilmediği veya eksik bildirildiği ya da sadece hizmetlerinin Kuruma eksik bildirildiği anlaşılan sigortalılar için bu tahakkuk nedeni seçilecektir.</a:t>
            </a:r>
          </a:p>
          <a:p>
            <a:pPr algn="just"/>
            <a:endParaRPr lang="tr-TR" sz="2400" dirty="0"/>
          </a:p>
          <a:p>
            <a:pPr algn="just"/>
            <a:r>
              <a:rPr lang="tr-TR" sz="2400" b="1" dirty="0"/>
              <a:t>S- Sosyal Güvenlik Kurumu denetim ve kontrol ile görevlendirilmiş memurlarınca, fiilen yapılan denetimler sonucunda veya işyeri kayıtlarından yapılan tespitler: </a:t>
            </a:r>
            <a:r>
              <a:rPr lang="tr-TR" sz="2400" dirty="0"/>
              <a:t>Sosyal Güvenlik Kurumu denetim ve kontrol ile görevlendirilmiş memurlarınca, fiilen yapılan denetimler sonucunda veya işyeri kayıtlarından yapılan tespitlerden hizmetleri ve kazançları Kuruma bildirilmediği veya eksik bildirildiği ya da sadece hizmetlerinin Kuruma eksik bildirildiği anlaşılan sigortalılar için bu tahakkuk nedeni seçilecektir.</a:t>
            </a:r>
          </a:p>
          <a:p>
            <a:pPr algn="just"/>
            <a:endParaRPr lang="tr-TR" sz="2400" dirty="0">
              <a:solidFill>
                <a:srgbClr val="FF0000"/>
              </a:solidFill>
            </a:endParaRP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253493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260648"/>
            <a:ext cx="8424936" cy="7925246"/>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b="1" dirty="0"/>
              <a:t>T- Kamu idarelerinin denetim elemanlarınca yapılan soruşturma, denetim ve inceleme: </a:t>
            </a:r>
            <a:r>
              <a:rPr lang="tr-TR" sz="2400" dirty="0"/>
              <a:t>Kamu idarelerinin denetim elemanlarınca yapılan soruşturma, denetim ve incelemelerden hizmetleri ve kazançları Kuruma bildirilmediği veya eksik bildirildiği ya da sadece hizmetlerinin Kuruma eksik bildirildiği anlaşılan sigortalılar için bu tahakkuk nedeni seçilecektir.</a:t>
            </a:r>
          </a:p>
          <a:p>
            <a:pPr algn="just"/>
            <a:endParaRPr lang="tr-TR" sz="2400" dirty="0"/>
          </a:p>
          <a:p>
            <a:pPr algn="just"/>
            <a:r>
              <a:rPr lang="tr-TR" sz="2400" b="1" dirty="0"/>
              <a:t>U- </a:t>
            </a:r>
            <a:r>
              <a:rPr lang="nn-NO" sz="2400" b="1" dirty="0"/>
              <a:t>Kamu kurum ve kuruluşları ile bankalar tarafından düzenlenen belge veya alınan bilgiler</a:t>
            </a:r>
            <a:r>
              <a:rPr lang="tr-TR" sz="2400" b="1" dirty="0"/>
              <a:t>: </a:t>
            </a:r>
            <a:r>
              <a:rPr lang="nn-NO" sz="2400" dirty="0"/>
              <a:t>Kamu kurum ve kuruluşları ile bankalar tarafından düzenlenen belge veya alınan bilgiler</a:t>
            </a:r>
            <a:r>
              <a:rPr lang="tr-TR" sz="2400" dirty="0"/>
              <a:t>den hizmetleri ve kazançları Kuruma bildirilmediği veya eksik bildirildiği ya da sadece hizmetlerinin Kuruma eksik bildirildiği anlaşılan sigortalılar için bu tahakkuk nedeni seçilecektir.</a:t>
            </a:r>
          </a:p>
          <a:p>
            <a:pPr algn="just"/>
            <a:endParaRPr lang="tr-TR" sz="2400" dirty="0">
              <a:solidFill>
                <a:srgbClr val="FF0000"/>
              </a:solidFill>
            </a:endParaRP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1279025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260648"/>
            <a:ext cx="8424936" cy="5339923"/>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b="1" dirty="0"/>
              <a:t>V-Sadece prime esas kazançların eksik bildirilmesi: </a:t>
            </a:r>
            <a:r>
              <a:rPr lang="tr-TR" sz="2400" dirty="0"/>
              <a:t>Mahkeme kararı, Kurumun denetim ve kontrol ile görevlendirilmiş memurlarınca yapılan tespitler veya diğer kamu idarelerinin denetim elemanlarınca kendi mevzuatları gereğince yapacakları soruşturma, denetim ve incelemeler neticesinde ya da bankalar, döner sermayeli kuruluşlar, kamu idareleri ile kanunla kurulan kurum ve kuruluşlardan alınan bilgi ve belgelerden sadece prime esas kazançların eksik bildirilmesi halinde bu tahakkuk nedeni seçilecektir. </a:t>
            </a:r>
          </a:p>
          <a:p>
            <a:pPr algn="just"/>
            <a:endParaRPr lang="tr-TR" sz="2500" b="1" dirty="0"/>
          </a:p>
          <a:p>
            <a:pPr algn="just"/>
            <a:endParaRPr lang="tr-TR" sz="2500" b="1" dirty="0"/>
          </a:p>
          <a:p>
            <a:pPr algn="just"/>
            <a:endParaRPr lang="tr-TR" sz="2500" b="1" dirty="0"/>
          </a:p>
        </p:txBody>
      </p:sp>
    </p:spTree>
    <p:extLst>
      <p:ext uri="{BB962C8B-B14F-4D97-AF65-F5344CB8AC3E}">
        <p14:creationId xmlns:p14="http://schemas.microsoft.com/office/powerpoint/2010/main" val="365322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bwMode="white">
          <a:xfrm>
            <a:off x="988336" y="116632"/>
            <a:ext cx="7890088" cy="6072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a:lstStyle>
          <a:p>
            <a:pPr algn="ctr"/>
            <a:endParaRPr lang="tr-TR" sz="3000" b="1" dirty="0"/>
          </a:p>
        </p:txBody>
      </p:sp>
      <p:sp>
        <p:nvSpPr>
          <p:cNvPr id="6" name="İçerik Yer Tutucusu 3"/>
          <p:cNvSpPr txBox="1">
            <a:spLocks/>
          </p:cNvSpPr>
          <p:nvPr/>
        </p:nvSpPr>
        <p:spPr>
          <a:xfrm>
            <a:off x="429348" y="1196752"/>
            <a:ext cx="8329642" cy="4248472"/>
          </a:xfrm>
          <a:prstGeom prst="rect">
            <a:avLst/>
          </a:prstGeom>
        </p:spPr>
        <p:txBody>
          <a:bodyPr/>
          <a:lstStyle>
            <a:defPPr>
              <a:defRPr lang="tr-TR"/>
            </a:defPPr>
            <a:lvl1pPr algn="l" rtl="0" fontAlgn="base">
              <a:spcBef>
                <a:spcPct val="0"/>
              </a:spcBef>
              <a:spcAft>
                <a:spcPct val="0"/>
              </a:spcAft>
              <a:defRPr kern="1200">
                <a:solidFill>
                  <a:srgbClr val="046CA6"/>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tr-TR" altLang="tr-TR" sz="3200" dirty="0">
                <a:solidFill>
                  <a:srgbClr val="FF0000"/>
                </a:solidFill>
                <a:effectLst>
                  <a:outerShdw blurRad="38100" dist="38100" dir="2700000" algn="tl">
                    <a:srgbClr val="000000">
                      <a:alpha val="43137"/>
                    </a:srgbClr>
                  </a:outerShdw>
                </a:effectLst>
              </a:rPr>
              <a:t>YASAL DAYANAK </a:t>
            </a:r>
          </a:p>
          <a:p>
            <a:pPr algn="ctr"/>
            <a:r>
              <a:rPr lang="tr-TR" sz="2800" dirty="0"/>
              <a:t>193 sayılı Gelir Vergisi Kanununun 98/A maddesi ile 5510 sayılı Kanunun 86 </a:t>
            </a:r>
            <a:r>
              <a:rPr lang="tr-TR" sz="2800" dirty="0" err="1"/>
              <a:t>ncı</a:t>
            </a:r>
            <a:r>
              <a:rPr lang="tr-TR" sz="2800" dirty="0"/>
              <a:t> maddesinin </a:t>
            </a:r>
            <a:r>
              <a:rPr lang="tr-TR" sz="2800" dirty="0" err="1"/>
              <a:t>onüçüncü</a:t>
            </a:r>
            <a:r>
              <a:rPr lang="tr-TR" sz="2800" dirty="0"/>
              <a:t> fıkrası</a:t>
            </a:r>
            <a:endParaRPr lang="tr-TR" altLang="tr-TR" i="1" dirty="0"/>
          </a:p>
          <a:p>
            <a:pPr algn="ctr"/>
            <a:endParaRPr lang="tr-TR" altLang="tr-TR" sz="2400" dirty="0">
              <a:solidFill>
                <a:srgbClr val="FF0000"/>
              </a:solidFill>
              <a:effectLst>
                <a:outerShdw blurRad="38100" dist="38100" dir="2700000" algn="tl">
                  <a:srgbClr val="000000">
                    <a:alpha val="43137"/>
                  </a:srgbClr>
                </a:outerShdw>
              </a:effectLst>
            </a:endParaRPr>
          </a:p>
          <a:p>
            <a:pPr algn="ctr"/>
            <a:r>
              <a:rPr lang="tr-TR" altLang="tr-TR" sz="3200" dirty="0">
                <a:solidFill>
                  <a:srgbClr val="FF0000"/>
                </a:solidFill>
                <a:effectLst>
                  <a:outerShdw blurRad="38100" dist="38100" dir="2700000" algn="tl">
                    <a:srgbClr val="000000">
                      <a:alpha val="43137"/>
                    </a:srgbClr>
                  </a:outerShdw>
                </a:effectLst>
              </a:rPr>
              <a:t>AMACI</a:t>
            </a:r>
          </a:p>
          <a:p>
            <a:pPr marL="457200" indent="-457200" algn="just">
              <a:buFont typeface="Wingdings" panose="05000000000000000000" pitchFamily="2" charset="2"/>
              <a:buChar char="v"/>
              <a:defRPr/>
            </a:pPr>
            <a:r>
              <a:rPr lang="tr-TR" sz="2800" dirty="0"/>
              <a:t>Vergiye uyum maliyetlerinin azaltılması</a:t>
            </a:r>
          </a:p>
          <a:p>
            <a:pPr marL="457200" indent="-457200" algn="just">
              <a:buFont typeface="Wingdings" panose="05000000000000000000" pitchFamily="2" charset="2"/>
              <a:buChar char="v"/>
              <a:defRPr/>
            </a:pPr>
            <a:r>
              <a:rPr lang="tr-TR" sz="2800" dirty="0"/>
              <a:t>Gönüllü uyumun teşvik edilmesi </a:t>
            </a:r>
          </a:p>
          <a:p>
            <a:pPr marL="457200" indent="-457200" algn="just">
              <a:buFont typeface="Wingdings" panose="05000000000000000000" pitchFamily="2" charset="2"/>
              <a:buChar char="v"/>
              <a:defRPr/>
            </a:pPr>
            <a:r>
              <a:rPr lang="tr-TR" sz="2800" dirty="0"/>
              <a:t>Kayıt dışı ekonomi ile mücadelede etkinliğin artırılması </a:t>
            </a:r>
          </a:p>
          <a:p>
            <a:pPr marL="457200" indent="-457200" algn="just">
              <a:buFont typeface="Wingdings" panose="05000000000000000000" pitchFamily="2" charset="2"/>
              <a:buChar char="v"/>
              <a:defRPr/>
            </a:pPr>
            <a:r>
              <a:rPr lang="tr-TR" sz="2800" dirty="0"/>
              <a:t>Bürokrasinin azaltılması</a:t>
            </a:r>
          </a:p>
          <a:p>
            <a:pPr marL="457200" indent="-457200" algn="just">
              <a:buFont typeface="Wingdings" panose="05000000000000000000" pitchFamily="2" charset="2"/>
              <a:buChar char="v"/>
              <a:defRPr/>
            </a:pPr>
            <a:endParaRPr lang="tr-TR" sz="2800" dirty="0"/>
          </a:p>
        </p:txBody>
      </p:sp>
    </p:spTree>
    <p:extLst>
      <p:ext uri="{BB962C8B-B14F-4D97-AF65-F5344CB8AC3E}">
        <p14:creationId xmlns:p14="http://schemas.microsoft.com/office/powerpoint/2010/main" val="3285926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TANIMLAMA YAPILMASI GEREKEN TAHAKKUK NEDENLERİ</a:t>
            </a:r>
            <a:endParaRPr lang="tr-TR" sz="2800" dirty="0"/>
          </a:p>
        </p:txBody>
      </p:sp>
      <p:sp>
        <p:nvSpPr>
          <p:cNvPr id="2" name="Dikdörtgen 1"/>
          <p:cNvSpPr/>
          <p:nvPr/>
        </p:nvSpPr>
        <p:spPr>
          <a:xfrm>
            <a:off x="487066" y="260648"/>
            <a:ext cx="8424936" cy="9325630"/>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endParaRPr lang="tr-TR" sz="2500" b="1" dirty="0"/>
          </a:p>
          <a:p>
            <a:pPr algn="just"/>
            <a:endParaRPr lang="tr-TR" sz="2500" b="1" dirty="0"/>
          </a:p>
          <a:p>
            <a:pPr algn="just"/>
            <a:r>
              <a:rPr lang="tr-TR" sz="2500" b="1" dirty="0"/>
              <a:t>Yasal süresi içerisinde verilmiş sayılan hallere ilişkin F - P arasındaki tahakkuk nedenlerinin seçilebilmesi için gerekli olan evraklarla İl Müdürlüğüne/Sosyal Güvenlik Merkez Müdürlüğüne başvurulacaktır.</a:t>
            </a:r>
          </a:p>
          <a:p>
            <a:pPr algn="just"/>
            <a:endParaRPr lang="tr-TR" sz="2500" b="1" dirty="0"/>
          </a:p>
          <a:p>
            <a:pPr algn="just"/>
            <a:r>
              <a:rPr lang="tr-TR" sz="2500" b="1" dirty="0"/>
              <a:t>E ile R- V arasındaki tahakkuk nedenlerinin seçilebilmesi için tanımlama yapılması gerekmektedir.</a:t>
            </a:r>
          </a:p>
          <a:p>
            <a:pPr algn="just"/>
            <a:r>
              <a:rPr lang="tr-TR" sz="2500" b="1" dirty="0"/>
              <a:t>Bu tanımlama işveren, sigortalının gerekli evraklarla başvurması ile yapılabileceği gibi, Kurum tarafından da yapılabilecektir.</a:t>
            </a:r>
          </a:p>
          <a:p>
            <a:pPr algn="just"/>
            <a:endParaRPr lang="tr-TR" sz="2500" b="1" dirty="0"/>
          </a:p>
          <a:p>
            <a:pPr algn="just"/>
            <a:endParaRPr lang="tr-TR" sz="2500" b="1" dirty="0"/>
          </a:p>
          <a:p>
            <a:pPr algn="just"/>
            <a:endParaRPr lang="tr-TR" sz="2500" b="1" dirty="0"/>
          </a:p>
          <a:p>
            <a:pPr algn="just"/>
            <a:endParaRPr lang="tr-TR" sz="2500" b="1" dirty="0"/>
          </a:p>
          <a:p>
            <a:pPr algn="just"/>
            <a:endParaRPr lang="tr-TR" sz="2500" b="1" dirty="0"/>
          </a:p>
          <a:p>
            <a:pPr algn="just"/>
            <a:endParaRPr lang="tr-TR" sz="2500" b="1" dirty="0"/>
          </a:p>
          <a:p>
            <a:pPr algn="just"/>
            <a:endParaRPr lang="tr-TR" sz="2500" b="1" dirty="0"/>
          </a:p>
          <a:p>
            <a:pPr algn="just"/>
            <a:r>
              <a:rPr lang="tr-TR" sz="2500" b="1" dirty="0"/>
              <a:t> </a:t>
            </a:r>
          </a:p>
          <a:p>
            <a:pPr algn="just"/>
            <a:endParaRPr lang="tr-TR" sz="2500" b="1" dirty="0"/>
          </a:p>
          <a:p>
            <a:pPr algn="just"/>
            <a:endParaRPr lang="tr-TR" sz="2500" b="1" dirty="0"/>
          </a:p>
        </p:txBody>
      </p:sp>
    </p:spTree>
    <p:extLst>
      <p:ext uri="{BB962C8B-B14F-4D97-AF65-F5344CB8AC3E}">
        <p14:creationId xmlns:p14="http://schemas.microsoft.com/office/powerpoint/2010/main" val="9371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0608" y="706419"/>
            <a:ext cx="8424936" cy="5324535"/>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b="1" dirty="0"/>
              <a:t>Hizmet Dönem Ay / Yıl: </a:t>
            </a:r>
          </a:p>
          <a:p>
            <a:pPr algn="just"/>
            <a:endParaRPr lang="tr-TR" sz="2400" b="1" dirty="0"/>
          </a:p>
          <a:p>
            <a:pPr algn="just"/>
            <a:r>
              <a:rPr lang="tr-TR" sz="2400" dirty="0"/>
              <a:t>F-P dışındaki tahakkuk nedenleri için hizmetin ait olduğu dönem tahakkuk dönemi ile aynı olmalıdır. </a:t>
            </a:r>
          </a:p>
          <a:p>
            <a:pPr algn="just"/>
            <a:endParaRPr lang="tr-TR" sz="2400" b="1" dirty="0"/>
          </a:p>
          <a:p>
            <a:pPr algn="just"/>
            <a:r>
              <a:rPr lang="tr-TR" sz="2400" dirty="0"/>
              <a:t>Yasal süresinde verilmiş gibi sayılan haller için tahakkuk dönemi beyannamenin verildiği dönem, hizmet dönemi ücret farkı veya ödemenin yapılması gereken dönem seçilecektir.</a:t>
            </a:r>
          </a:p>
          <a:p>
            <a:pPr algn="just"/>
            <a:endParaRPr lang="tr-TR" sz="2400" dirty="0">
              <a:solidFill>
                <a:srgbClr val="FF0000"/>
              </a:solidFill>
            </a:endParaRPr>
          </a:p>
          <a:p>
            <a:pPr algn="just"/>
            <a:endParaRPr lang="tr-TR" sz="2400" dirty="0">
              <a:solidFill>
                <a:srgbClr val="FF0000"/>
              </a:solidFill>
            </a:endParaRPr>
          </a:p>
          <a:p>
            <a:pPr algn="just"/>
            <a:endParaRPr lang="tr-TR" sz="2500" b="1" dirty="0"/>
          </a:p>
          <a:p>
            <a:pPr algn="just"/>
            <a:endParaRPr lang="tr-TR" sz="2500" b="1" dirty="0"/>
          </a:p>
        </p:txBody>
      </p:sp>
    </p:spTree>
    <p:extLst>
      <p:ext uri="{BB962C8B-B14F-4D97-AF65-F5344CB8AC3E}">
        <p14:creationId xmlns:p14="http://schemas.microsoft.com/office/powerpoint/2010/main" val="2359185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e-BİLDİRGE e- BEYANNAME ARASINDAKİ FARKLILIKLAR</a:t>
            </a:r>
            <a:endParaRPr lang="tr-TR" sz="2800" dirty="0"/>
          </a:p>
        </p:txBody>
      </p:sp>
      <p:sp>
        <p:nvSpPr>
          <p:cNvPr id="2" name="Dikdörtgen 1"/>
          <p:cNvSpPr/>
          <p:nvPr/>
        </p:nvSpPr>
        <p:spPr>
          <a:xfrm>
            <a:off x="487066" y="260648"/>
            <a:ext cx="8424936" cy="5693866"/>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b="1" dirty="0"/>
              <a:t>Hizmet Dönem Ay / Yıl: </a:t>
            </a:r>
          </a:p>
          <a:p>
            <a:pPr algn="just"/>
            <a:endParaRPr lang="tr-TR" sz="2400" b="1" dirty="0"/>
          </a:p>
          <a:p>
            <a:pPr algn="just"/>
            <a:r>
              <a:rPr lang="tr-TR" sz="2400" b="1" dirty="0"/>
              <a:t>Örnek: </a:t>
            </a:r>
            <a:r>
              <a:rPr lang="tr-TR" sz="2400" dirty="0"/>
              <a:t>2020 Şubat ayına ilişkin 26/3/2020 tarihine kadar verilmesi gereken muhtasar ve prim hizmet beyannamesinde tahakkuk dönemi ve hizmet dönemi 2020/Şubat seçilecektir.</a:t>
            </a:r>
          </a:p>
          <a:p>
            <a:pPr algn="just"/>
            <a:endParaRPr lang="tr-TR" sz="2400" dirty="0"/>
          </a:p>
          <a:p>
            <a:pPr algn="just"/>
            <a:r>
              <a:rPr lang="tr-TR" sz="2400" b="1" dirty="0"/>
              <a:t>Örnek: </a:t>
            </a:r>
            <a:r>
              <a:rPr lang="tr-TR" sz="2400" dirty="0"/>
              <a:t>Ayın 1 i ila 30 arasında ücret alan sigortalılara ilişkin 12/11/2020 tarihinde imzalanan ve 2020 Ocak ila Haziran aylarına ait toplu iş sözleşmesi için tahakkuk dönemi 2020/Kasım, hizmet dönemleri 2020 Ocak ila Haziran ayları olacaktır.</a:t>
            </a:r>
          </a:p>
          <a:p>
            <a:pPr algn="just"/>
            <a:endParaRPr lang="tr-TR" sz="2500" b="1" dirty="0"/>
          </a:p>
          <a:p>
            <a:pPr algn="just"/>
            <a:endParaRPr lang="tr-TR" sz="2500" b="1" dirty="0"/>
          </a:p>
        </p:txBody>
      </p:sp>
    </p:spTree>
    <p:extLst>
      <p:ext uri="{BB962C8B-B14F-4D97-AF65-F5344CB8AC3E}">
        <p14:creationId xmlns:p14="http://schemas.microsoft.com/office/powerpoint/2010/main" val="378182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HİZMET DÖNEMİ İLE TAHAKKUK DÖNEMİNİN FARKLI OLMASI</a:t>
            </a:r>
            <a:endParaRPr lang="tr-TR" sz="2800" dirty="0"/>
          </a:p>
        </p:txBody>
      </p:sp>
      <p:sp>
        <p:nvSpPr>
          <p:cNvPr id="2" name="Dikdörtgen 1"/>
          <p:cNvSpPr/>
          <p:nvPr/>
        </p:nvSpPr>
        <p:spPr>
          <a:xfrm>
            <a:off x="487066" y="260648"/>
            <a:ext cx="8424936" cy="7171194"/>
          </a:xfrm>
          <a:prstGeom prst="rect">
            <a:avLst/>
          </a:prstGeom>
        </p:spPr>
        <p:txBody>
          <a:bodyPr wrap="square">
            <a:spAutoFit/>
          </a:bodyPr>
          <a:lstStyle/>
          <a:p>
            <a:pPr algn="just"/>
            <a:endParaRPr lang="tr-TR" sz="2500" b="1" dirty="0">
              <a:solidFill>
                <a:srgbClr val="FF0000"/>
              </a:solidFill>
            </a:endParaRPr>
          </a:p>
          <a:p>
            <a:pPr algn="just"/>
            <a:endParaRPr lang="tr-TR" sz="2500" dirty="0">
              <a:solidFill>
                <a:srgbClr val="FF0000"/>
              </a:solidFill>
            </a:endParaRPr>
          </a:p>
          <a:p>
            <a:pPr algn="just"/>
            <a:r>
              <a:rPr lang="tr-TR" sz="2400" dirty="0"/>
              <a:t>Hizmet dönemi/yılı ile tahakkuk döneminin farklı olduğu durumlarda hizmet dönemine göre belge/beyanname verilecektir.</a:t>
            </a:r>
          </a:p>
          <a:p>
            <a:pPr algn="just"/>
            <a:endParaRPr lang="tr-TR" sz="2400" b="1" dirty="0"/>
          </a:p>
          <a:p>
            <a:pPr algn="just"/>
            <a:r>
              <a:rPr lang="tr-TR" sz="2400" b="1" dirty="0"/>
              <a:t>Örnek: </a:t>
            </a:r>
            <a:r>
              <a:rPr lang="tr-TR" sz="2400" dirty="0"/>
              <a:t>Ayın 1 i ila 30 arasında ücret alan sigortalılara ilişkin 12/11/2020 tarihinde imzalanan ve 2019 Ocak ila Aralık aylarına ait toplu iş sözleşmesi için tahakkuk dönemi 2020/Kasım, hizmet dönemleri 2019 Ocak ila Aralık ayları olacaktır.</a:t>
            </a:r>
          </a:p>
          <a:p>
            <a:pPr marL="342900" indent="-342900" algn="just">
              <a:buFontTx/>
              <a:buChar char="-"/>
            </a:pPr>
            <a:r>
              <a:rPr lang="tr-TR" sz="2400" dirty="0"/>
              <a:t>Hizmet dönemleri 2019/Ocak ila Aralık olması nedeniyle e-Bildirge v.2 kullanılacaktır.</a:t>
            </a:r>
          </a:p>
          <a:p>
            <a:pPr algn="just"/>
            <a:endParaRPr lang="tr-TR" sz="2400" dirty="0"/>
          </a:p>
          <a:p>
            <a:pPr algn="just"/>
            <a:r>
              <a:rPr lang="tr-TR" sz="2400" dirty="0"/>
              <a:t>- Örnekteki hizmet dönemlerinin 2020/Ocak ve sonrası olduğu varsayıldığında </a:t>
            </a:r>
            <a:r>
              <a:rPr lang="tr-TR" sz="2400" dirty="0" err="1"/>
              <a:t>Muhsgk</a:t>
            </a:r>
            <a:r>
              <a:rPr lang="tr-TR" sz="2400" dirty="0"/>
              <a:t> kullanılacaktır.</a:t>
            </a:r>
          </a:p>
          <a:p>
            <a:pPr algn="just"/>
            <a:endParaRPr lang="tr-TR" sz="2400" dirty="0">
              <a:solidFill>
                <a:srgbClr val="FF0000"/>
              </a:solidFill>
            </a:endParaRPr>
          </a:p>
          <a:p>
            <a:pPr algn="just"/>
            <a:endParaRPr lang="tr-TR" sz="2500" b="1" dirty="0"/>
          </a:p>
          <a:p>
            <a:pPr algn="just"/>
            <a:endParaRPr lang="tr-TR" sz="2500" b="1" dirty="0"/>
          </a:p>
        </p:txBody>
      </p:sp>
    </p:spTree>
    <p:extLst>
      <p:ext uri="{BB962C8B-B14F-4D97-AF65-F5344CB8AC3E}">
        <p14:creationId xmlns:p14="http://schemas.microsoft.com/office/powerpoint/2010/main" val="7720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MUHTASAR VE PRİM HİZMET BEYANNAMESİNİN VERİLMESİ</a:t>
            </a:r>
            <a:endParaRPr lang="tr-TR" sz="2800" dirty="0"/>
          </a:p>
        </p:txBody>
      </p:sp>
      <p:sp>
        <p:nvSpPr>
          <p:cNvPr id="2" name="Dikdörtgen 1"/>
          <p:cNvSpPr/>
          <p:nvPr/>
        </p:nvSpPr>
        <p:spPr>
          <a:xfrm>
            <a:off x="475148" y="706419"/>
            <a:ext cx="8424936" cy="6955750"/>
          </a:xfrm>
          <a:prstGeom prst="rect">
            <a:avLst/>
          </a:prstGeom>
        </p:spPr>
        <p:txBody>
          <a:bodyPr wrap="square">
            <a:spAutoFit/>
          </a:bodyPr>
          <a:lstStyle/>
          <a:p>
            <a:pPr marL="457200" indent="-457200" algn="just">
              <a:buFont typeface="Wingdings" panose="05000000000000000000" pitchFamily="2" charset="2"/>
              <a:buChar char="v"/>
            </a:pPr>
            <a:r>
              <a:rPr lang="tr-TR" sz="2500" dirty="0"/>
              <a:t>Muhtasar ve prim hizmet beyannamesi e- beyanname sistemi üzerinden verilecektir.</a:t>
            </a:r>
          </a:p>
          <a:p>
            <a:pPr marL="457200" indent="-457200" algn="just">
              <a:buFont typeface="Wingdings" panose="05000000000000000000" pitchFamily="2" charset="2"/>
              <a:buChar char="v"/>
            </a:pPr>
            <a:endParaRPr lang="tr-TR" sz="2500" dirty="0"/>
          </a:p>
          <a:p>
            <a:pPr marL="457200" indent="-457200" algn="just">
              <a:buFont typeface="Wingdings" panose="05000000000000000000" pitchFamily="2" charset="2"/>
              <a:buChar char="v"/>
            </a:pPr>
            <a:r>
              <a:rPr lang="tr-TR" sz="2500" dirty="0"/>
              <a:t>Beyanname paket program halinde verilecektir.</a:t>
            </a:r>
          </a:p>
          <a:p>
            <a:pPr marL="457200" indent="-457200" algn="just">
              <a:buFont typeface="Wingdings" panose="05000000000000000000" pitchFamily="2" charset="2"/>
              <a:buChar char="v"/>
            </a:pPr>
            <a:endParaRPr lang="tr-TR" sz="2500" dirty="0"/>
          </a:p>
          <a:p>
            <a:pPr marL="457200" indent="-457200" algn="just">
              <a:buFont typeface="Wingdings" panose="05000000000000000000" pitchFamily="2" charset="2"/>
              <a:buChar char="v"/>
            </a:pPr>
            <a:r>
              <a:rPr lang="tr-TR" sz="2500" dirty="0"/>
              <a:t>Paket programda aynı vergi kimlik numarası altında yer alan Sosyal Güvenlik Kurumuna ait tüm işyerlerinin bildirilmesi mümkündür.</a:t>
            </a:r>
          </a:p>
          <a:p>
            <a:pPr marL="457200" indent="-457200" algn="just">
              <a:buFont typeface="Wingdings" panose="05000000000000000000" pitchFamily="2" charset="2"/>
              <a:buChar char="v"/>
            </a:pPr>
            <a:endParaRPr lang="tr-TR" sz="2500" dirty="0"/>
          </a:p>
          <a:p>
            <a:pPr marL="457200" indent="-457200" algn="just">
              <a:buFont typeface="Wingdings" panose="05000000000000000000" pitchFamily="2" charset="2"/>
              <a:buChar char="v"/>
            </a:pPr>
            <a:r>
              <a:rPr lang="tr-TR" sz="2500" dirty="0"/>
              <a:t>Paket programda birden fazla döneme ait beyannamelerin verilmesi mümkündür.</a:t>
            </a:r>
          </a:p>
          <a:p>
            <a:pPr algn="just"/>
            <a:endParaRPr lang="tr-TR" sz="2500" dirty="0"/>
          </a:p>
          <a:p>
            <a:pPr marL="457200" indent="-457200" algn="just">
              <a:buFont typeface="Wingdings" panose="05000000000000000000" pitchFamily="2" charset="2"/>
              <a:buChar char="v"/>
            </a:pPr>
            <a:r>
              <a:rPr lang="tr-TR" sz="2500" dirty="0"/>
              <a:t>Aynı beyannamede sigortalılar için A ile F-P arasındaki tahakkuk nedenlerinin birlikte seçilebilmesi mümkündür.</a:t>
            </a:r>
          </a:p>
          <a:p>
            <a:pPr algn="just"/>
            <a:endParaRPr lang="tr-TR" sz="2800" dirty="0"/>
          </a:p>
          <a:p>
            <a:pPr algn="just"/>
            <a:r>
              <a:rPr lang="tr-TR" sz="2800" dirty="0"/>
              <a:t> </a:t>
            </a:r>
          </a:p>
        </p:txBody>
      </p:sp>
    </p:spTree>
    <p:extLst>
      <p:ext uri="{BB962C8B-B14F-4D97-AF65-F5344CB8AC3E}">
        <p14:creationId xmlns:p14="http://schemas.microsoft.com/office/powerpoint/2010/main" val="1620266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MUHTASAR VE PRİM HİZMET BEYANNAMESİNİN VERİLME AŞAMALARI</a:t>
            </a:r>
            <a:endParaRPr lang="tr-TR" sz="2800" dirty="0"/>
          </a:p>
        </p:txBody>
      </p:sp>
      <p:sp>
        <p:nvSpPr>
          <p:cNvPr id="2" name="Dikdörtgen 1"/>
          <p:cNvSpPr/>
          <p:nvPr/>
        </p:nvSpPr>
        <p:spPr>
          <a:xfrm>
            <a:off x="347520" y="1844824"/>
            <a:ext cx="8424936" cy="523220"/>
          </a:xfrm>
          <a:prstGeom prst="rect">
            <a:avLst/>
          </a:prstGeom>
        </p:spPr>
        <p:txBody>
          <a:bodyPr wrap="square">
            <a:spAutoFit/>
          </a:bodyPr>
          <a:lstStyle/>
          <a:p>
            <a:pPr algn="just"/>
            <a:endParaRPr lang="tr-TR" sz="2800" dirty="0"/>
          </a:p>
        </p:txBody>
      </p:sp>
      <p:graphicFrame>
        <p:nvGraphicFramePr>
          <p:cNvPr id="12" name="Diyagram 11"/>
          <p:cNvGraphicFramePr/>
          <p:nvPr>
            <p:extLst>
              <p:ext uri="{D42A27DB-BD31-4B8C-83A1-F6EECF244321}">
                <p14:modId xmlns:p14="http://schemas.microsoft.com/office/powerpoint/2010/main" val="3308945834"/>
              </p:ext>
            </p:extLst>
          </p:nvPr>
        </p:nvGraphicFramePr>
        <p:xfrm>
          <a:off x="611560" y="980728"/>
          <a:ext cx="784887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85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158FB6-9E69-436E-A86B-F981BD9FBD06}"/>
              </a:ext>
            </a:extLst>
          </p:cNvPr>
          <p:cNvSpPr>
            <a:spLocks noGrp="1"/>
          </p:cNvSpPr>
          <p:nvPr>
            <p:ph type="title"/>
          </p:nvPr>
        </p:nvSpPr>
        <p:spPr>
          <a:xfrm>
            <a:off x="2571750" y="-24"/>
            <a:ext cx="6572250" cy="706419"/>
          </a:xfrm>
        </p:spPr>
        <p:txBody>
          <a:bodyPr/>
          <a:lstStyle/>
          <a:p>
            <a:r>
              <a:rPr lang="tr-TR" dirty="0"/>
              <a:t>MUHTASAR VE PRİM HİZMET PROGRAMI</a:t>
            </a:r>
          </a:p>
        </p:txBody>
      </p:sp>
      <p:pic>
        <p:nvPicPr>
          <p:cNvPr id="7" name="Resim 6">
            <a:extLst>
              <a:ext uri="{FF2B5EF4-FFF2-40B4-BE49-F238E27FC236}">
                <a16:creationId xmlns:a16="http://schemas.microsoft.com/office/drawing/2014/main" id="{A6F9D074-B7FB-42C0-ABF2-7C3BBC047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3"/>
            <a:ext cx="9144000" cy="5184577"/>
          </a:xfrm>
          <a:prstGeom prst="rect">
            <a:avLst/>
          </a:prstGeom>
        </p:spPr>
      </p:pic>
    </p:spTree>
    <p:extLst>
      <p:ext uri="{BB962C8B-B14F-4D97-AF65-F5344CB8AC3E}">
        <p14:creationId xmlns:p14="http://schemas.microsoft.com/office/powerpoint/2010/main" val="233300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001E14-7571-4E60-B540-340FAAE0C11C}"/>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EED64B3E-DE88-4D45-9D0F-AE1945833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4784026"/>
          </a:xfrm>
          <a:prstGeom prst="rect">
            <a:avLst/>
          </a:prstGeom>
        </p:spPr>
      </p:pic>
    </p:spTree>
    <p:extLst>
      <p:ext uri="{BB962C8B-B14F-4D97-AF65-F5344CB8AC3E}">
        <p14:creationId xmlns:p14="http://schemas.microsoft.com/office/powerpoint/2010/main" val="2195950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834F38F-9867-483F-9535-B9EC97BD3E5D}"/>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016183A6-F447-4F11-B6BD-2B8177B7E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5583452"/>
          </a:xfrm>
          <a:prstGeom prst="rect">
            <a:avLst/>
          </a:prstGeom>
        </p:spPr>
      </p:pic>
    </p:spTree>
    <p:extLst>
      <p:ext uri="{BB962C8B-B14F-4D97-AF65-F5344CB8AC3E}">
        <p14:creationId xmlns:p14="http://schemas.microsoft.com/office/powerpoint/2010/main" val="236737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C0FF8F-173C-4585-933D-8230943FC069}"/>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8781C7C5-203B-4EF0-BDB2-921896948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052737"/>
            <a:ext cx="7992888" cy="5530184"/>
          </a:xfrm>
          <a:prstGeom prst="rect">
            <a:avLst/>
          </a:prstGeom>
        </p:spPr>
      </p:pic>
    </p:spTree>
    <p:extLst>
      <p:ext uri="{BB962C8B-B14F-4D97-AF65-F5344CB8AC3E}">
        <p14:creationId xmlns:p14="http://schemas.microsoft.com/office/powerpoint/2010/main" val="2016816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79712" y="33184"/>
            <a:ext cx="6392738" cy="706438"/>
          </a:xfrm>
        </p:spPr>
        <p:txBody>
          <a:bodyPr/>
          <a:lstStyle/>
          <a:p>
            <a:pPr algn="ctr" eaLnBrk="1" hangingPunct="1"/>
            <a:r>
              <a:rPr lang="tr-TR" altLang="tr-TR" sz="2800" b="1" dirty="0">
                <a:cs typeface="Arial" charset="0"/>
              </a:rPr>
              <a:t>KAPSAMA GİRENLER</a:t>
            </a:r>
          </a:p>
        </p:txBody>
      </p:sp>
      <p:sp>
        <p:nvSpPr>
          <p:cNvPr id="13315" name="İçerik Yer Tutucusu 2"/>
          <p:cNvSpPr>
            <a:spLocks noGrp="1"/>
          </p:cNvSpPr>
          <p:nvPr>
            <p:ph idx="4294967295"/>
          </p:nvPr>
        </p:nvSpPr>
        <p:spPr bwMode="auto">
          <a:xfrm>
            <a:off x="467544" y="1052190"/>
            <a:ext cx="8280920" cy="518512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0" lvl="0" indent="0" algn="just" eaLnBrk="1" fontAlgn="auto" hangingPunct="1">
              <a:lnSpc>
                <a:spcPct val="90000"/>
              </a:lnSpc>
              <a:spcBef>
                <a:spcPts val="0"/>
              </a:spcBef>
              <a:spcAft>
                <a:spcPts val="0"/>
              </a:spcAft>
              <a:buClrTx/>
              <a:buNone/>
            </a:pPr>
            <a:endParaRPr lang="tr-TR" sz="2200" kern="1200" dirty="0"/>
          </a:p>
          <a:p>
            <a:pPr marL="3175" lvl="0" indent="-3175" algn="just" eaLnBrk="1" fontAlgn="auto" hangingPunct="1">
              <a:spcBef>
                <a:spcPts val="0"/>
              </a:spcBef>
              <a:spcAft>
                <a:spcPts val="0"/>
              </a:spcAft>
              <a:buClrTx/>
              <a:buNone/>
              <a:defRPr/>
            </a:pPr>
            <a:endParaRPr lang="tr-TR" altLang="tr-TR" sz="1200" kern="1200" dirty="0">
              <a:latin typeface="Times New Roman" pitchFamily="18" charset="0"/>
              <a:cs typeface="Times New Roman" pitchFamily="18" charset="0"/>
            </a:endParaRPr>
          </a:p>
          <a:p>
            <a:pPr lvl="0" algn="just" eaLnBrk="1" fontAlgn="auto" hangingPunct="1">
              <a:spcBef>
                <a:spcPts val="0"/>
              </a:spcBef>
              <a:spcAft>
                <a:spcPts val="0"/>
              </a:spcAft>
              <a:buClrTx/>
              <a:buFont typeface="Wingdings" panose="05000000000000000000" pitchFamily="2" charset="2"/>
              <a:buChar char="v"/>
              <a:tabLst>
                <a:tab pos="228600" algn="l"/>
              </a:tabLst>
            </a:pPr>
            <a:r>
              <a:rPr lang="tr-TR" b="0" kern="1200" dirty="0">
                <a:solidFill>
                  <a:srgbClr val="046CA6"/>
                </a:solidFill>
                <a:latin typeface="Arial" charset="0"/>
              </a:rPr>
              <a:t>5510 sayılı Kanunun 4 üncü maddesinin birinci fıkrasının (a) bendi kapsamında sigortalı sayılan kişileri (Ek 9 uncu maddesi kapsamındaki sigortalılar hariç) bildirmekle yükümlü olanlar </a:t>
            </a:r>
          </a:p>
          <a:p>
            <a:pPr marL="0" lvl="0" indent="0" algn="just" eaLnBrk="1" fontAlgn="auto" hangingPunct="1">
              <a:spcBef>
                <a:spcPts val="0"/>
              </a:spcBef>
              <a:spcAft>
                <a:spcPts val="0"/>
              </a:spcAft>
              <a:buClrTx/>
              <a:buNone/>
              <a:tabLst>
                <a:tab pos="228600" algn="l"/>
              </a:tabLst>
            </a:pPr>
            <a:endParaRPr lang="tr-TR" b="0" kern="1200" dirty="0">
              <a:solidFill>
                <a:srgbClr val="046CA6"/>
              </a:solidFill>
              <a:latin typeface="Arial" charset="0"/>
            </a:endParaRPr>
          </a:p>
          <a:p>
            <a:pPr lvl="0" algn="just" eaLnBrk="1" fontAlgn="auto" hangingPunct="1">
              <a:spcBef>
                <a:spcPts val="0"/>
              </a:spcBef>
              <a:spcAft>
                <a:spcPts val="0"/>
              </a:spcAft>
              <a:buClrTx/>
              <a:buFont typeface="Wingdings" panose="05000000000000000000" pitchFamily="2" charset="2"/>
              <a:buChar char="v"/>
              <a:tabLst>
                <a:tab pos="228600" algn="l"/>
              </a:tabLst>
            </a:pPr>
            <a:r>
              <a:rPr lang="tr-TR" b="0" kern="1200" dirty="0">
                <a:solidFill>
                  <a:srgbClr val="046CA6"/>
                </a:solidFill>
                <a:latin typeface="Arial" charset="0"/>
              </a:rPr>
              <a:t>Geçici 20 </a:t>
            </a:r>
            <a:r>
              <a:rPr lang="tr-TR" b="0" kern="1200" dirty="0" err="1">
                <a:solidFill>
                  <a:srgbClr val="046CA6"/>
                </a:solidFill>
                <a:latin typeface="Arial" charset="0"/>
              </a:rPr>
              <a:t>nci</a:t>
            </a:r>
            <a:r>
              <a:rPr lang="tr-TR" b="0" kern="1200" dirty="0">
                <a:solidFill>
                  <a:srgbClr val="046CA6"/>
                </a:solidFill>
                <a:latin typeface="Arial" charset="0"/>
              </a:rPr>
              <a:t> maddesi kapsamındaki sandıklar (Sandık personelinden işsizlik sigortası primi kesilenler)</a:t>
            </a:r>
          </a:p>
          <a:p>
            <a:pPr marL="171450" lvl="0" indent="-171450" algn="just" eaLnBrk="1" fontAlgn="auto" hangingPunct="1">
              <a:spcBef>
                <a:spcPts val="0"/>
              </a:spcBef>
              <a:spcAft>
                <a:spcPts val="0"/>
              </a:spcAft>
              <a:buClrTx/>
              <a:buFont typeface="Arial" panose="020B0604020202020204" pitchFamily="34" charset="0"/>
              <a:buChar char="•"/>
              <a:tabLst>
                <a:tab pos="228600" algn="l"/>
              </a:tabLst>
            </a:pPr>
            <a:endParaRPr lang="tr-TR" sz="1200" b="0" kern="1200" dirty="0">
              <a:latin typeface="Tahoma"/>
              <a:ea typeface="Times New Roman"/>
            </a:endParaRPr>
          </a:p>
          <a:p>
            <a:pPr algn="just">
              <a:buClrTx/>
              <a:buFont typeface="Wingdings" pitchFamily="2" charset="2"/>
              <a:buChar char="v"/>
            </a:pPr>
            <a:endParaRPr lang="tr-TR" sz="2000" b="0" dirty="0"/>
          </a:p>
          <a:p>
            <a:pPr marL="0" indent="0" algn="just">
              <a:buClrTx/>
              <a:buNone/>
            </a:pPr>
            <a:endParaRPr lang="tr-TR" sz="2000" b="0" dirty="0"/>
          </a:p>
          <a:p>
            <a:pPr algn="just">
              <a:buClrTx/>
              <a:buFont typeface="Wingdings" pitchFamily="2" charset="2"/>
              <a:buChar char="v"/>
            </a:pPr>
            <a:endParaRPr lang="tr-TR" sz="2000" b="0" dirty="0"/>
          </a:p>
          <a:p>
            <a:pPr marL="0" indent="0" algn="just">
              <a:buClrTx/>
              <a:buNone/>
            </a:pPr>
            <a:endParaRPr lang="tr-TR" sz="2000" b="0" dirty="0"/>
          </a:p>
          <a:p>
            <a:pPr marL="457200" lvl="1" indent="0" algn="just">
              <a:spcBef>
                <a:spcPct val="0"/>
              </a:spcBef>
              <a:buFont typeface="Wingdings" pitchFamily="2" charset="2"/>
              <a:buNone/>
            </a:pPr>
            <a:endParaRPr lang="tr-TR" sz="1600" dirty="0">
              <a:sym typeface="Wingdings" pitchFamily="2" charset="2"/>
            </a:endParaRPr>
          </a:p>
          <a:p>
            <a:pPr marL="457200" lvl="1" indent="0" algn="just">
              <a:spcBef>
                <a:spcPct val="0"/>
              </a:spcBef>
              <a:buFont typeface="Wingdings" pitchFamily="2" charset="2"/>
              <a:buNone/>
            </a:pPr>
            <a:r>
              <a:rPr lang="tr-TR" sz="1600" dirty="0">
                <a:sym typeface="Wingdings" pitchFamily="2" charset="2"/>
              </a:rPr>
              <a:t>					</a:t>
            </a:r>
            <a:endParaRPr lang="tr-TR" sz="1600" dirty="0">
              <a:cs typeface="Arial" charset="0"/>
            </a:endParaRPr>
          </a:p>
          <a:p>
            <a:pPr algn="just"/>
            <a:endParaRPr lang="tr-TR" sz="1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43562CA-1694-4F10-8E2F-824EA094590C}"/>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B4487C74-5C97-4CEE-8A86-1ADDDCBB0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5376908"/>
          </a:xfrm>
          <a:prstGeom prst="rect">
            <a:avLst/>
          </a:prstGeom>
        </p:spPr>
      </p:pic>
    </p:spTree>
    <p:extLst>
      <p:ext uri="{BB962C8B-B14F-4D97-AF65-F5344CB8AC3E}">
        <p14:creationId xmlns:p14="http://schemas.microsoft.com/office/powerpoint/2010/main" val="1486415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EDEB7F-6FFA-4550-911D-F8C981B3DB6A}"/>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DAC86D83-BBD1-4F08-8C85-5AB43C307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8424936" cy="4755960"/>
          </a:xfrm>
          <a:prstGeom prst="rect">
            <a:avLst/>
          </a:prstGeom>
        </p:spPr>
      </p:pic>
    </p:spTree>
    <p:extLst>
      <p:ext uri="{BB962C8B-B14F-4D97-AF65-F5344CB8AC3E}">
        <p14:creationId xmlns:p14="http://schemas.microsoft.com/office/powerpoint/2010/main" val="1848179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54BB73F-24AB-4108-9A5B-D283D86D3635}"/>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6DC1FA8B-6798-471D-9085-C40A243C5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100" y="1196751"/>
            <a:ext cx="6439799" cy="5237805"/>
          </a:xfrm>
          <a:prstGeom prst="rect">
            <a:avLst/>
          </a:prstGeom>
        </p:spPr>
      </p:pic>
    </p:spTree>
    <p:extLst>
      <p:ext uri="{BB962C8B-B14F-4D97-AF65-F5344CB8AC3E}">
        <p14:creationId xmlns:p14="http://schemas.microsoft.com/office/powerpoint/2010/main" val="3909630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9CF119E-0D2F-4F7D-A667-BF9338701DBC}"/>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D171D309-F8E6-4C54-AFBC-AFD167324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052736"/>
            <a:ext cx="8208912" cy="5068189"/>
          </a:xfrm>
          <a:prstGeom prst="rect">
            <a:avLst/>
          </a:prstGeom>
        </p:spPr>
      </p:pic>
    </p:spTree>
    <p:extLst>
      <p:ext uri="{BB962C8B-B14F-4D97-AF65-F5344CB8AC3E}">
        <p14:creationId xmlns:p14="http://schemas.microsoft.com/office/powerpoint/2010/main" val="3975593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ADD8D-693B-4E08-95AC-758C0C55D2CD}"/>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BC4AE9EE-66BD-4107-A449-5C6321652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8424936" cy="5316958"/>
          </a:xfrm>
          <a:prstGeom prst="rect">
            <a:avLst/>
          </a:prstGeom>
        </p:spPr>
      </p:pic>
    </p:spTree>
    <p:extLst>
      <p:ext uri="{BB962C8B-B14F-4D97-AF65-F5344CB8AC3E}">
        <p14:creationId xmlns:p14="http://schemas.microsoft.com/office/powerpoint/2010/main" val="2305872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5E84229-6E67-45A9-8F2F-7CE0C5F31A5A}"/>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6246325F-DD6B-4533-B23F-AD22B8D6F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096433"/>
            <a:ext cx="7920880" cy="4665134"/>
          </a:xfrm>
          <a:prstGeom prst="rect">
            <a:avLst/>
          </a:prstGeom>
        </p:spPr>
      </p:pic>
    </p:spTree>
    <p:extLst>
      <p:ext uri="{BB962C8B-B14F-4D97-AF65-F5344CB8AC3E}">
        <p14:creationId xmlns:p14="http://schemas.microsoft.com/office/powerpoint/2010/main" val="2724194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701671-3AD2-41D2-96AE-57399AEC1D18}"/>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050017C7-2BE6-49A9-9BE1-9E060E5A7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80728"/>
            <a:ext cx="8136904" cy="5390820"/>
          </a:xfrm>
          <a:prstGeom prst="rect">
            <a:avLst/>
          </a:prstGeom>
        </p:spPr>
      </p:pic>
    </p:spTree>
    <p:extLst>
      <p:ext uri="{BB962C8B-B14F-4D97-AF65-F5344CB8AC3E}">
        <p14:creationId xmlns:p14="http://schemas.microsoft.com/office/powerpoint/2010/main" val="440584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F7B214-8BBD-47B7-92CB-483C89E9AD2E}"/>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AC307680-6ED6-4B69-8368-7AEB89A6C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908720"/>
            <a:ext cx="8208912" cy="5383595"/>
          </a:xfrm>
          <a:prstGeom prst="rect">
            <a:avLst/>
          </a:prstGeom>
        </p:spPr>
      </p:pic>
    </p:spTree>
    <p:extLst>
      <p:ext uri="{BB962C8B-B14F-4D97-AF65-F5344CB8AC3E}">
        <p14:creationId xmlns:p14="http://schemas.microsoft.com/office/powerpoint/2010/main" val="4109403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7D43B5-3A0D-4FC8-ABA2-6859C6677EAA}"/>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B66D3431-5E33-4A0A-85BC-AFF045351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0728"/>
            <a:ext cx="8352928" cy="5303631"/>
          </a:xfrm>
          <a:prstGeom prst="rect">
            <a:avLst/>
          </a:prstGeom>
        </p:spPr>
      </p:pic>
    </p:spTree>
    <p:extLst>
      <p:ext uri="{BB962C8B-B14F-4D97-AF65-F5344CB8AC3E}">
        <p14:creationId xmlns:p14="http://schemas.microsoft.com/office/powerpoint/2010/main" val="2245653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11CDB1A-5C70-4474-ACCE-348741D9B50A}"/>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2FCA0E1E-210D-4A61-9635-794D954E4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052736"/>
            <a:ext cx="8352928" cy="5013157"/>
          </a:xfrm>
          <a:prstGeom prst="rect">
            <a:avLst/>
          </a:prstGeom>
        </p:spPr>
      </p:pic>
    </p:spTree>
    <p:extLst>
      <p:ext uri="{BB962C8B-B14F-4D97-AF65-F5344CB8AC3E}">
        <p14:creationId xmlns:p14="http://schemas.microsoft.com/office/powerpoint/2010/main" val="67350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907704" y="8800"/>
            <a:ext cx="7056784" cy="706419"/>
          </a:xfrm>
        </p:spPr>
        <p:txBody>
          <a:bodyPr/>
          <a:lstStyle/>
          <a:p>
            <a:pPr algn="ctr"/>
            <a:r>
              <a:rPr lang="tr-TR" sz="2800" b="1" dirty="0"/>
              <a:t>MUHTASAR VE PRİM HİZMET BEYANNAMESİNİN TANIMI VE VERİLME ŞEKLİ</a:t>
            </a:r>
            <a:endParaRPr lang="tr-TR" sz="2800" dirty="0"/>
          </a:p>
        </p:txBody>
      </p:sp>
      <p:sp>
        <p:nvSpPr>
          <p:cNvPr id="2" name="Dikdörtgen 1"/>
          <p:cNvSpPr/>
          <p:nvPr/>
        </p:nvSpPr>
        <p:spPr>
          <a:xfrm>
            <a:off x="323528" y="1124744"/>
            <a:ext cx="8424936" cy="4401205"/>
          </a:xfrm>
          <a:prstGeom prst="rect">
            <a:avLst/>
          </a:prstGeom>
        </p:spPr>
        <p:txBody>
          <a:bodyPr wrap="square">
            <a:spAutoFit/>
          </a:bodyPr>
          <a:lstStyle/>
          <a:p>
            <a:pPr algn="just"/>
            <a:r>
              <a:rPr lang="tr-TR" sz="2800" dirty="0">
                <a:solidFill>
                  <a:srgbClr val="046CA6"/>
                </a:solidFill>
              </a:rPr>
              <a:t>4/1/1961 tarihli ve 213 sayılı Vergi Usul Kanununun mükerrer 257 </a:t>
            </a:r>
            <a:r>
              <a:rPr lang="tr-TR" sz="2800" dirty="0" err="1">
                <a:solidFill>
                  <a:srgbClr val="046CA6"/>
                </a:solidFill>
              </a:rPr>
              <a:t>nci</a:t>
            </a:r>
            <a:r>
              <a:rPr lang="tr-TR" sz="2800" dirty="0">
                <a:solidFill>
                  <a:srgbClr val="046CA6"/>
                </a:solidFill>
              </a:rPr>
              <a:t> maddesi ile 5510 sayılı Kanunun 100 üncü maddesinin verdiği yetkilere dayanılarak, </a:t>
            </a:r>
          </a:p>
          <a:p>
            <a:pPr algn="just"/>
            <a:endParaRPr lang="tr-TR" sz="2800" dirty="0">
              <a:solidFill>
                <a:srgbClr val="046CA6"/>
              </a:solidFill>
            </a:endParaRPr>
          </a:p>
          <a:p>
            <a:pPr marL="457200" indent="-457200" algn="just">
              <a:buFont typeface="Wingdings" panose="05000000000000000000" pitchFamily="2" charset="2"/>
              <a:buChar char="v"/>
            </a:pPr>
            <a:r>
              <a:rPr lang="tr-TR" sz="2800" dirty="0">
                <a:solidFill>
                  <a:srgbClr val="046CA6"/>
                </a:solidFill>
              </a:rPr>
              <a:t>Kesilen vergilerin matrahlarıyla birlikte, </a:t>
            </a:r>
          </a:p>
          <a:p>
            <a:pPr marL="457200" indent="-457200" algn="just">
              <a:buFont typeface="Wingdings" panose="05000000000000000000" pitchFamily="2" charset="2"/>
              <a:buChar char="v"/>
            </a:pPr>
            <a:r>
              <a:rPr lang="tr-TR" sz="2800" dirty="0">
                <a:solidFill>
                  <a:srgbClr val="046CA6"/>
                </a:solidFill>
              </a:rPr>
              <a:t>Sigortalının sigorta primleri ve kazançları toplamı, meslek adları ve kodları ile prim ödeme gün sayılarının </a:t>
            </a:r>
          </a:p>
          <a:p>
            <a:pPr algn="just"/>
            <a:r>
              <a:rPr lang="tr-TR" sz="2800" dirty="0">
                <a:solidFill>
                  <a:srgbClr val="046CA6"/>
                </a:solidFill>
              </a:rPr>
              <a:t>	Muhtasar ve Prim Hizmet Beyannamesi ile </a:t>
            </a:r>
            <a:r>
              <a:rPr lang="tr-TR" sz="2800" b="1" i="1" dirty="0">
                <a:solidFill>
                  <a:srgbClr val="046CA6"/>
                </a:solidFill>
              </a:rPr>
              <a:t>elektronik ortamda </a:t>
            </a:r>
            <a:r>
              <a:rPr lang="tr-TR" sz="2800" dirty="0">
                <a:solidFill>
                  <a:srgbClr val="046CA6"/>
                </a:solidFill>
              </a:rPr>
              <a:t>beyan edilmesi zorunludur.</a:t>
            </a:r>
          </a:p>
        </p:txBody>
      </p:sp>
    </p:spTree>
    <p:extLst>
      <p:ext uri="{BB962C8B-B14F-4D97-AF65-F5344CB8AC3E}">
        <p14:creationId xmlns:p14="http://schemas.microsoft.com/office/powerpoint/2010/main" val="2436778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4E4856-65C4-4847-90E6-637FCBC96B98}"/>
              </a:ext>
            </a:extLst>
          </p:cNvPr>
          <p:cNvSpPr>
            <a:spLocks noGrp="1"/>
          </p:cNvSpPr>
          <p:nvPr>
            <p:ph type="title"/>
          </p:nvPr>
        </p:nvSpPr>
        <p:spPr/>
        <p:txBody>
          <a:bodyPr/>
          <a:lstStyle/>
          <a:p>
            <a:r>
              <a:rPr lang="tr-TR" dirty="0"/>
              <a:t>MUHTASAR VE PRİM HİZMET PROGRAMI</a:t>
            </a:r>
          </a:p>
        </p:txBody>
      </p:sp>
      <p:pic>
        <p:nvPicPr>
          <p:cNvPr id="4" name="Resim 3">
            <a:extLst>
              <a:ext uri="{FF2B5EF4-FFF2-40B4-BE49-F238E27FC236}">
                <a16:creationId xmlns:a16="http://schemas.microsoft.com/office/drawing/2014/main" id="{D6A76650-9505-4D47-BADD-EE5DF7645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24744"/>
            <a:ext cx="8208912" cy="5018616"/>
          </a:xfrm>
          <a:prstGeom prst="rect">
            <a:avLst/>
          </a:prstGeom>
        </p:spPr>
      </p:pic>
    </p:spTree>
    <p:extLst>
      <p:ext uri="{BB962C8B-B14F-4D97-AF65-F5344CB8AC3E}">
        <p14:creationId xmlns:p14="http://schemas.microsoft.com/office/powerpoint/2010/main" val="1354716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7F80227-FE76-415C-A1DF-05C9D1E6806B}"/>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807DFC67-CCA7-4620-8D2B-070FC595C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00" y="1509444"/>
            <a:ext cx="7163800" cy="3839111"/>
          </a:xfrm>
          <a:prstGeom prst="rect">
            <a:avLst/>
          </a:prstGeom>
        </p:spPr>
      </p:pic>
    </p:spTree>
    <p:extLst>
      <p:ext uri="{BB962C8B-B14F-4D97-AF65-F5344CB8AC3E}">
        <p14:creationId xmlns:p14="http://schemas.microsoft.com/office/powerpoint/2010/main" val="3216035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44DC33-C278-402E-ACBB-21A5949EA8C7}"/>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2122E6C5-D06C-4D49-A897-4E372F7DF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258" y="1485629"/>
            <a:ext cx="6325483" cy="3886742"/>
          </a:xfrm>
          <a:prstGeom prst="rect">
            <a:avLst/>
          </a:prstGeom>
        </p:spPr>
      </p:pic>
    </p:spTree>
    <p:extLst>
      <p:ext uri="{BB962C8B-B14F-4D97-AF65-F5344CB8AC3E}">
        <p14:creationId xmlns:p14="http://schemas.microsoft.com/office/powerpoint/2010/main" val="4238489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00175EC-EA70-4F63-AC26-ACCD0F05F735}"/>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FBED88D1-0C32-4D4D-8E50-6ED354831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074" y="1490392"/>
            <a:ext cx="6639852" cy="3877216"/>
          </a:xfrm>
          <a:prstGeom prst="rect">
            <a:avLst/>
          </a:prstGeom>
        </p:spPr>
      </p:pic>
    </p:spTree>
    <p:extLst>
      <p:ext uri="{BB962C8B-B14F-4D97-AF65-F5344CB8AC3E}">
        <p14:creationId xmlns:p14="http://schemas.microsoft.com/office/powerpoint/2010/main" val="97764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C9F52E9-A437-4A76-B170-E7440651A170}"/>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37B64813-1638-49A9-A479-03BBFFDD7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969" y="1480865"/>
            <a:ext cx="6354062" cy="3896269"/>
          </a:xfrm>
          <a:prstGeom prst="rect">
            <a:avLst/>
          </a:prstGeom>
        </p:spPr>
      </p:pic>
    </p:spTree>
    <p:extLst>
      <p:ext uri="{BB962C8B-B14F-4D97-AF65-F5344CB8AC3E}">
        <p14:creationId xmlns:p14="http://schemas.microsoft.com/office/powerpoint/2010/main" val="2917457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8502B1-EE9F-4F08-A54A-FBDAE83E4DA1}"/>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2437E002-93D9-4FD3-9181-F1D53570D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653" y="1485629"/>
            <a:ext cx="6582694" cy="3886742"/>
          </a:xfrm>
          <a:prstGeom prst="rect">
            <a:avLst/>
          </a:prstGeom>
        </p:spPr>
      </p:pic>
    </p:spTree>
    <p:extLst>
      <p:ext uri="{BB962C8B-B14F-4D97-AF65-F5344CB8AC3E}">
        <p14:creationId xmlns:p14="http://schemas.microsoft.com/office/powerpoint/2010/main" val="412679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ADD49A3-E928-492B-8197-7C08ABD7DCD0}"/>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C415E967-9FF3-4A67-A308-8BA1F0C73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495" y="1490392"/>
            <a:ext cx="7059010" cy="3877216"/>
          </a:xfrm>
          <a:prstGeom prst="rect">
            <a:avLst/>
          </a:prstGeom>
        </p:spPr>
      </p:pic>
    </p:spTree>
    <p:extLst>
      <p:ext uri="{BB962C8B-B14F-4D97-AF65-F5344CB8AC3E}">
        <p14:creationId xmlns:p14="http://schemas.microsoft.com/office/powerpoint/2010/main" val="3078581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MUHTASAR VE PRİM HİZMET BEYANNAMESİNİN VERİLMESİ</a:t>
            </a:r>
            <a:endParaRPr lang="tr-TR" sz="2800" dirty="0"/>
          </a:p>
        </p:txBody>
      </p:sp>
      <p:sp>
        <p:nvSpPr>
          <p:cNvPr id="2" name="Dikdörtgen 1"/>
          <p:cNvSpPr/>
          <p:nvPr/>
        </p:nvSpPr>
        <p:spPr>
          <a:xfrm>
            <a:off x="487066" y="836712"/>
            <a:ext cx="8424936" cy="6555641"/>
          </a:xfrm>
          <a:prstGeom prst="rect">
            <a:avLst/>
          </a:prstGeom>
        </p:spPr>
        <p:txBody>
          <a:bodyPr wrap="square">
            <a:spAutoFit/>
          </a:bodyPr>
          <a:lstStyle/>
          <a:p>
            <a:pPr algn="just"/>
            <a:r>
              <a:rPr lang="tr-TR" sz="2800" b="1" dirty="0"/>
              <a:t>Örnek 1: </a:t>
            </a:r>
            <a:r>
              <a:rPr lang="tr-TR" sz="2800" dirty="0"/>
              <a:t>1234567890 vergi kimlik numarası altında 1 adet işyeri bulunan (A) işvereni tarafından tüm sigorta kollarına tabi 8 ve sosyal güvenlik destek primine tabi 1 olmak üzere toplam 9 sigortalının bildiriminin yapılması halinde;</a:t>
            </a:r>
          </a:p>
          <a:p>
            <a:pPr marL="457200" indent="-457200" algn="just">
              <a:buFontTx/>
              <a:buChar char="-"/>
            </a:pPr>
            <a:r>
              <a:rPr lang="tr-TR" sz="2800" dirty="0"/>
              <a:t>Vergi kesintisine ilişkin bilgilerin</a:t>
            </a:r>
          </a:p>
          <a:p>
            <a:pPr marL="457200" indent="-457200" algn="just">
              <a:buFontTx/>
              <a:buChar char="-"/>
            </a:pPr>
            <a:r>
              <a:rPr lang="tr-TR" sz="2800" dirty="0"/>
              <a:t>Prime esas kazanç ve hizmete ilişkin bilgilerin</a:t>
            </a:r>
          </a:p>
          <a:p>
            <a:pPr algn="just"/>
            <a:r>
              <a:rPr lang="tr-TR" sz="2800" dirty="0"/>
              <a:t>	hatalı olmaması halinde beyanname gönderilebilecektir.</a:t>
            </a:r>
          </a:p>
          <a:p>
            <a:pPr algn="just"/>
            <a:r>
              <a:rPr lang="tr-TR" sz="2800" dirty="0"/>
              <a:t>Bu durumda, vergi kesintisine ilişkin 1 adet, 5510 sayılı Kanuna göre sigortalıların prime esas kazanç ve hizmetlerine ilişkin 2 adet tahakkuk fişi düzenlenecektir.</a:t>
            </a:r>
          </a:p>
          <a:p>
            <a:pPr algn="just"/>
            <a:endParaRPr lang="tr-TR" sz="2800" dirty="0"/>
          </a:p>
          <a:p>
            <a:pPr algn="just"/>
            <a:r>
              <a:rPr lang="tr-TR" sz="2800" dirty="0"/>
              <a:t> </a:t>
            </a:r>
          </a:p>
        </p:txBody>
      </p:sp>
    </p:spTree>
    <p:extLst>
      <p:ext uri="{BB962C8B-B14F-4D97-AF65-F5344CB8AC3E}">
        <p14:creationId xmlns:p14="http://schemas.microsoft.com/office/powerpoint/2010/main" val="927972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MUHTASAR VE PRİM HİZMET BEYANNAMESİNİN VERİLMESİ</a:t>
            </a:r>
            <a:endParaRPr lang="tr-TR" sz="2800" dirty="0"/>
          </a:p>
        </p:txBody>
      </p:sp>
      <p:sp>
        <p:nvSpPr>
          <p:cNvPr id="2" name="Dikdörtgen 1"/>
          <p:cNvSpPr/>
          <p:nvPr/>
        </p:nvSpPr>
        <p:spPr>
          <a:xfrm>
            <a:off x="487066" y="688796"/>
            <a:ext cx="8424936" cy="5863144"/>
          </a:xfrm>
          <a:prstGeom prst="rect">
            <a:avLst/>
          </a:prstGeom>
        </p:spPr>
        <p:txBody>
          <a:bodyPr wrap="square">
            <a:spAutoFit/>
          </a:bodyPr>
          <a:lstStyle/>
          <a:p>
            <a:pPr algn="just"/>
            <a:r>
              <a:rPr lang="tr-TR" sz="2500" b="1" dirty="0"/>
              <a:t>Örnek 2: 1 </a:t>
            </a:r>
            <a:r>
              <a:rPr lang="tr-TR" sz="2500" b="1" dirty="0" err="1"/>
              <a:t>nolu</a:t>
            </a:r>
            <a:r>
              <a:rPr lang="tr-TR" sz="2500" b="1" dirty="0"/>
              <a:t> örnekte;</a:t>
            </a:r>
          </a:p>
          <a:p>
            <a:pPr algn="just"/>
            <a:r>
              <a:rPr lang="tr-TR" sz="2500" dirty="0"/>
              <a:t>- Vergi kesintisine ilişkin bilgiler ile tüm sigorta kollarına tabi 8 sigortalının prime esas kazanç ve hizmet bilgilerinin hatalı olmadığının,</a:t>
            </a:r>
          </a:p>
          <a:p>
            <a:pPr algn="just"/>
            <a:r>
              <a:rPr lang="tr-TR" sz="2500" dirty="0"/>
              <a:t>- 1 adet sigortalının prime esas kazanç ve hizmete ilişkin bilgilerin hatalı olduğunun,</a:t>
            </a:r>
          </a:p>
          <a:p>
            <a:pPr algn="just"/>
            <a:r>
              <a:rPr lang="tr-TR" sz="2500" dirty="0"/>
              <a:t>	saptanması halinde </a:t>
            </a:r>
          </a:p>
          <a:p>
            <a:pPr algn="just"/>
            <a:r>
              <a:rPr lang="tr-TR" sz="2500" b="1" u="sng" dirty="0"/>
              <a:t>1 inci alternatif</a:t>
            </a:r>
          </a:p>
          <a:p>
            <a:pPr algn="just"/>
            <a:r>
              <a:rPr lang="tr-TR" sz="2500" dirty="0"/>
              <a:t>Hata tespit edilmeyen bilgiler onaylanarak beyanname gönderilebilir. </a:t>
            </a:r>
          </a:p>
          <a:p>
            <a:pPr algn="just"/>
            <a:r>
              <a:rPr lang="tr-TR" sz="2500" dirty="0"/>
              <a:t>Bu durumda 1 adet sigortalı için düzeltme beyannamesi verilmesi gerekecektir.</a:t>
            </a:r>
          </a:p>
          <a:p>
            <a:pPr algn="just"/>
            <a:r>
              <a:rPr lang="tr-TR" sz="2500" b="1" u="sng" dirty="0"/>
              <a:t>2 </a:t>
            </a:r>
            <a:r>
              <a:rPr lang="tr-TR" sz="2500" b="1" u="sng" dirty="0" err="1"/>
              <a:t>nci</a:t>
            </a:r>
            <a:r>
              <a:rPr lang="tr-TR" sz="2500" b="1" u="sng" dirty="0"/>
              <a:t> alternatif</a:t>
            </a:r>
          </a:p>
          <a:p>
            <a:pPr algn="just"/>
            <a:r>
              <a:rPr lang="tr-TR" sz="2500" dirty="0"/>
              <a:t>1 adet sigortalıya ilişkin hatalar düzeltildikten sonra beyanname gönderilebilir.</a:t>
            </a:r>
          </a:p>
        </p:txBody>
      </p:sp>
    </p:spTree>
    <p:extLst>
      <p:ext uri="{BB962C8B-B14F-4D97-AF65-F5344CB8AC3E}">
        <p14:creationId xmlns:p14="http://schemas.microsoft.com/office/powerpoint/2010/main" val="3400876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BBC0A77-3EFF-4BD4-8AF1-F398451C7A34}"/>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B447F570-3F62-4A98-AFE4-32174FB59C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8496944" cy="5747048"/>
          </a:xfrm>
          <a:prstGeom prst="rect">
            <a:avLst/>
          </a:prstGeom>
        </p:spPr>
      </p:pic>
    </p:spTree>
    <p:extLst>
      <p:ext uri="{BB962C8B-B14F-4D97-AF65-F5344CB8AC3E}">
        <p14:creationId xmlns:p14="http://schemas.microsoft.com/office/powerpoint/2010/main" val="346478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MUHTASAR VE PRİM HİZMET BEYANNAMESİ NE ZAMAN VE NEREYE VERİLECEK</a:t>
            </a:r>
            <a:endParaRPr lang="tr-TR" sz="2800" dirty="0"/>
          </a:p>
        </p:txBody>
      </p:sp>
      <p:sp>
        <p:nvSpPr>
          <p:cNvPr id="2" name="Dikdörtgen 1"/>
          <p:cNvSpPr/>
          <p:nvPr/>
        </p:nvSpPr>
        <p:spPr>
          <a:xfrm>
            <a:off x="480608" y="836712"/>
            <a:ext cx="8424936" cy="5262979"/>
          </a:xfrm>
          <a:prstGeom prst="rect">
            <a:avLst/>
          </a:prstGeom>
        </p:spPr>
        <p:txBody>
          <a:bodyPr wrap="square">
            <a:spAutoFit/>
          </a:bodyPr>
          <a:lstStyle/>
          <a:p>
            <a:pPr algn="ctr"/>
            <a:r>
              <a:rPr lang="tr-TR" sz="2800" b="1" dirty="0"/>
              <a:t>29 Mart 2019 tarihli ve 115 Sıra No.lu Vergi Usul Kanunu Sirküleri uyarınca;</a:t>
            </a:r>
          </a:p>
          <a:p>
            <a:pPr marL="457200" indent="-457200" algn="just">
              <a:buFont typeface="Wingdings" panose="05000000000000000000" pitchFamily="2" charset="2"/>
              <a:buChar char="v"/>
            </a:pPr>
            <a:r>
              <a:rPr lang="tr-TR" sz="2800" dirty="0"/>
              <a:t>Muhtasar ve Prim Hizmet beyannamesi en geç </a:t>
            </a:r>
            <a:r>
              <a:rPr lang="tr-TR" sz="2800" b="1" i="1" dirty="0"/>
              <a:t>ertesi ayın 26 </a:t>
            </a:r>
            <a:r>
              <a:rPr lang="tr-TR" sz="2800" b="1" i="1" dirty="0" err="1"/>
              <a:t>ıncı</a:t>
            </a:r>
            <a:r>
              <a:rPr lang="tr-TR" sz="2800" b="1" i="1" dirty="0"/>
              <a:t> günü saat 23.59’a </a:t>
            </a:r>
            <a:r>
              <a:rPr lang="tr-TR" sz="2800" dirty="0"/>
              <a:t>kadar,</a:t>
            </a:r>
          </a:p>
          <a:p>
            <a:pPr marL="457200" indent="-457200" algn="just">
              <a:buFont typeface="Wingdings" panose="05000000000000000000" pitchFamily="2" charset="2"/>
              <a:buChar char="v"/>
            </a:pPr>
            <a:r>
              <a:rPr lang="tr-TR" sz="2800" dirty="0"/>
              <a:t>İçinde bulunulan ayın 15’i ile müteakip ayın 14’ü arasındaki çalışmaları karşılığı ücret alan sigortalıların prime esas kazanç ve hizmet bilgilerini içeren Muhtasar Prim ve Hizmet Beyannamesi en geç beyannamenin ilişkin olduğu ayı takip eden ayın 26’sı saat 23.59’a kadar,</a:t>
            </a:r>
          </a:p>
          <a:p>
            <a:pPr algn="just"/>
            <a:r>
              <a:rPr lang="tr-TR" sz="2800" dirty="0"/>
              <a:t>	yetkili vergi dairesine verilecektir.</a:t>
            </a:r>
          </a:p>
        </p:txBody>
      </p:sp>
    </p:spTree>
    <p:extLst>
      <p:ext uri="{BB962C8B-B14F-4D97-AF65-F5344CB8AC3E}">
        <p14:creationId xmlns:p14="http://schemas.microsoft.com/office/powerpoint/2010/main" val="590039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4466D9F-389F-447A-87EA-B979F173EB83}"/>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DF683594-62D9-4232-92B0-8702696EF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1"/>
            <a:ext cx="8424936" cy="5472608"/>
          </a:xfrm>
          <a:prstGeom prst="rect">
            <a:avLst/>
          </a:prstGeom>
        </p:spPr>
      </p:pic>
    </p:spTree>
    <p:extLst>
      <p:ext uri="{BB962C8B-B14F-4D97-AF65-F5344CB8AC3E}">
        <p14:creationId xmlns:p14="http://schemas.microsoft.com/office/powerpoint/2010/main" val="2781620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B7D8CC0-2D1C-42CF-B701-70DAC24178E1}"/>
              </a:ext>
            </a:extLst>
          </p:cNvPr>
          <p:cNvSpPr>
            <a:spLocks noGrp="1"/>
          </p:cNvSpPr>
          <p:nvPr>
            <p:ph type="title"/>
          </p:nvPr>
        </p:nvSpPr>
        <p:spPr/>
        <p:txBody>
          <a:bodyPr/>
          <a:lstStyle/>
          <a:p>
            <a:endParaRPr lang="tr-TR"/>
          </a:p>
        </p:txBody>
      </p:sp>
      <p:pic>
        <p:nvPicPr>
          <p:cNvPr id="4" name="Resim 3">
            <a:extLst>
              <a:ext uri="{FF2B5EF4-FFF2-40B4-BE49-F238E27FC236}">
                <a16:creationId xmlns:a16="http://schemas.microsoft.com/office/drawing/2014/main" id="{12CE6EA2-80AC-4C73-9CE9-E8D785788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052736"/>
            <a:ext cx="8568952" cy="5074298"/>
          </a:xfrm>
          <a:prstGeom prst="rect">
            <a:avLst/>
          </a:prstGeom>
        </p:spPr>
      </p:pic>
    </p:spTree>
    <p:extLst>
      <p:ext uri="{BB962C8B-B14F-4D97-AF65-F5344CB8AC3E}">
        <p14:creationId xmlns:p14="http://schemas.microsoft.com/office/powerpoint/2010/main" val="1603521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sz="2800" b="1" dirty="0"/>
              <a:t>MUHTASAR VE PRİM HİZMET BEYANNAMESİNİN VERİLME USULÜ</a:t>
            </a:r>
            <a:endParaRPr lang="tr-TR" sz="2800" dirty="0"/>
          </a:p>
        </p:txBody>
      </p:sp>
      <p:graphicFrame>
        <p:nvGraphicFramePr>
          <p:cNvPr id="3" name="Diyagram 2"/>
          <p:cNvGraphicFramePr/>
          <p:nvPr>
            <p:extLst>
              <p:ext uri="{D42A27DB-BD31-4B8C-83A1-F6EECF244321}">
                <p14:modId xmlns:p14="http://schemas.microsoft.com/office/powerpoint/2010/main" val="374685304"/>
              </p:ext>
            </p:extLst>
          </p:nvPr>
        </p:nvGraphicFramePr>
        <p:xfrm>
          <a:off x="1043608" y="1397000"/>
          <a:ext cx="74168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83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MUHTASAR VE PRİM HİZMET BEYANNAMESİNİN VERİLME USULÜ</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8040" y="1707081"/>
            <a:ext cx="8568952" cy="4154984"/>
          </a:xfrm>
          <a:prstGeom prst="rect">
            <a:avLst/>
          </a:prstGeom>
        </p:spPr>
        <p:txBody>
          <a:bodyPr wrap="square">
            <a:spAutoFit/>
          </a:bodyPr>
          <a:lstStyle/>
          <a:p>
            <a:pPr algn="just"/>
            <a:r>
              <a:rPr lang="tr-TR" sz="2400" b="1" dirty="0"/>
              <a:t>ÖRNEK: </a:t>
            </a:r>
            <a:r>
              <a:rPr lang="tr-TR" sz="2400" dirty="0"/>
              <a:t>Ocak/2020 döneminde 5510 sayılı Kanuna istinaden tüm sigorta kollarına tabi 6, sosyal güvenlik destek primine tabi 1, 4447 sayılı Kanunun geçici 10 uncu maddesine istinaden tüm sigorta kollarına tabi 4 olmak üzere toplam 11 sigortalı;</a:t>
            </a:r>
          </a:p>
          <a:p>
            <a:pPr marL="342900" indent="-342900" algn="just">
              <a:buFont typeface="Wingdings" panose="05000000000000000000" pitchFamily="2" charset="2"/>
              <a:buChar char="v"/>
            </a:pPr>
            <a:r>
              <a:rPr lang="tr-TR" sz="2400" dirty="0"/>
              <a:t>6 sigortalı 1 </a:t>
            </a:r>
            <a:r>
              <a:rPr lang="tr-TR" sz="2400" dirty="0" err="1"/>
              <a:t>nolu</a:t>
            </a:r>
            <a:r>
              <a:rPr lang="tr-TR" sz="2400" dirty="0"/>
              <a:t> belge türü ve 05510 sayılı kanun türü,</a:t>
            </a:r>
          </a:p>
          <a:p>
            <a:pPr marL="342900" indent="-342900" algn="just">
              <a:buFont typeface="Wingdings" panose="05000000000000000000" pitchFamily="2" charset="2"/>
              <a:buChar char="v"/>
            </a:pPr>
            <a:r>
              <a:rPr lang="tr-TR" sz="2400" dirty="0"/>
              <a:t>1 sigortalı 2 </a:t>
            </a:r>
            <a:r>
              <a:rPr lang="tr-TR" sz="2400" dirty="0" err="1"/>
              <a:t>nolu</a:t>
            </a:r>
            <a:r>
              <a:rPr lang="tr-TR" sz="2400" dirty="0"/>
              <a:t> belge türü,</a:t>
            </a:r>
          </a:p>
          <a:p>
            <a:pPr marL="342900" indent="-342900" algn="just">
              <a:buFont typeface="Wingdings" panose="05000000000000000000" pitchFamily="2" charset="2"/>
              <a:buChar char="v"/>
            </a:pPr>
            <a:r>
              <a:rPr lang="tr-TR" sz="2400" dirty="0"/>
              <a:t>4 sigortalı 1 </a:t>
            </a:r>
            <a:r>
              <a:rPr lang="tr-TR" sz="2400" dirty="0" err="1"/>
              <a:t>nolu</a:t>
            </a:r>
            <a:r>
              <a:rPr lang="tr-TR" sz="2400" dirty="0"/>
              <a:t> belge türü ve 06111 sayılı kanun türü,</a:t>
            </a:r>
          </a:p>
          <a:p>
            <a:pPr algn="just"/>
            <a:r>
              <a:rPr lang="tr-TR" sz="2400" dirty="0"/>
              <a:t>	 sigortalı bazında aynı beyannamede asıl seçeneği  belirtilerek bildirilecektir.</a:t>
            </a:r>
          </a:p>
          <a:p>
            <a:pPr algn="just"/>
            <a:r>
              <a:rPr lang="tr-TR" sz="2400" dirty="0"/>
              <a:t>	</a:t>
            </a:r>
            <a:endParaRPr lang="tr-TR" dirty="0"/>
          </a:p>
        </p:txBody>
      </p:sp>
    </p:spTree>
    <p:extLst>
      <p:ext uri="{BB962C8B-B14F-4D97-AF65-F5344CB8AC3E}">
        <p14:creationId xmlns:p14="http://schemas.microsoft.com/office/powerpoint/2010/main" val="1372009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t>DÜZELTME BEYANNAMESİ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467544" y="1556792"/>
            <a:ext cx="8568952" cy="3816429"/>
          </a:xfrm>
          <a:prstGeom prst="rect">
            <a:avLst/>
          </a:prstGeom>
        </p:spPr>
        <p:txBody>
          <a:bodyPr wrap="square">
            <a:spAutoFit/>
          </a:bodyPr>
          <a:lstStyle/>
          <a:p>
            <a:pPr marL="342900" indent="-342900" algn="just">
              <a:buFont typeface="Wingdings" panose="05000000000000000000" pitchFamily="2" charset="2"/>
              <a:buChar char="q"/>
            </a:pPr>
            <a:r>
              <a:rPr lang="tr-TR" sz="2200" dirty="0"/>
              <a:t>İlk kez verilecek beyannamede, işyerinde çalışan tüm sigortalılara ilişkin bilgilerin yazılması gerekmektedir.</a:t>
            </a:r>
          </a:p>
          <a:p>
            <a:pPr marL="342900" indent="-342900" algn="just">
              <a:buFont typeface="Wingdings" panose="05000000000000000000" pitchFamily="2" charset="2"/>
              <a:buChar char="q"/>
            </a:pPr>
            <a:endParaRPr lang="tr-TR" sz="2200" dirty="0"/>
          </a:p>
          <a:p>
            <a:pPr marL="342900" indent="-342900" algn="just">
              <a:buFont typeface="Wingdings" panose="05000000000000000000" pitchFamily="2" charset="2"/>
              <a:buChar char="q"/>
            </a:pPr>
            <a:r>
              <a:rPr lang="tr-TR" sz="2200" dirty="0"/>
              <a:t>Düzeltme beyannamesi gönderilmek istenildiğinde;</a:t>
            </a:r>
          </a:p>
          <a:p>
            <a:pPr algn="just"/>
            <a:endParaRPr lang="tr-TR" sz="2200" dirty="0"/>
          </a:p>
          <a:p>
            <a:pPr marL="342900" indent="-342900" algn="just">
              <a:buFontTx/>
              <a:buChar char="-"/>
            </a:pPr>
            <a:r>
              <a:rPr lang="tr-TR" sz="2200" dirty="0"/>
              <a:t>Bütün bilgiler yeniden girilerek düzeltme beyannamesi gönderilebilir veya</a:t>
            </a:r>
          </a:p>
          <a:p>
            <a:pPr algn="just"/>
            <a:endParaRPr lang="tr-TR" sz="2200" dirty="0"/>
          </a:p>
          <a:p>
            <a:pPr marL="342900" indent="-342900" algn="just">
              <a:buFontTx/>
              <a:buChar char="-"/>
            </a:pPr>
            <a:r>
              <a:rPr lang="tr-TR" sz="2200" dirty="0"/>
              <a:t>Sadece iptal edilmek, değiştirilmek veya eklenmek istenilen bilgiler girilebilir.</a:t>
            </a:r>
          </a:p>
          <a:p>
            <a:pPr marL="342900" indent="-342900" algn="just">
              <a:buFont typeface="Wingdings" panose="05000000000000000000" pitchFamily="2" charset="2"/>
              <a:buChar char="q"/>
            </a:pPr>
            <a:endParaRPr lang="tr-TR" sz="2200" dirty="0"/>
          </a:p>
        </p:txBody>
      </p:sp>
    </p:spTree>
    <p:extLst>
      <p:ext uri="{BB962C8B-B14F-4D97-AF65-F5344CB8AC3E}">
        <p14:creationId xmlns:p14="http://schemas.microsoft.com/office/powerpoint/2010/main" val="4171104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71400"/>
            <a:ext cx="8064896" cy="928611"/>
          </a:xfrm>
        </p:spPr>
        <p:txBody>
          <a:bodyPr/>
          <a:lstStyle/>
          <a:p>
            <a:pPr algn="ctr"/>
            <a:r>
              <a:rPr lang="tr-TR" sz="2200" b="1" dirty="0"/>
              <a:t>DÜZELTME BEYANNAMESİ (İPTAL EDİLMEK, DEĞİŞTİRİLMEK VEYA EKLENMEK İSTENİLEN BİLGİLERİN GİRİLMESİ)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467544" y="964266"/>
            <a:ext cx="8568952" cy="4832092"/>
          </a:xfrm>
          <a:prstGeom prst="rect">
            <a:avLst/>
          </a:prstGeom>
        </p:spPr>
        <p:txBody>
          <a:bodyPr wrap="square">
            <a:spAutoFit/>
          </a:bodyPr>
          <a:lstStyle/>
          <a:p>
            <a:pPr algn="just"/>
            <a:endParaRPr lang="tr-TR" sz="2200" dirty="0"/>
          </a:p>
          <a:p>
            <a:pPr algn="ctr"/>
            <a:r>
              <a:rPr lang="tr-TR" sz="2200" b="1" dirty="0"/>
              <a:t>Düzeltme beyannamesi gönderilmek istenildiğinde sadece iptal edilmek, değiştirilmek veya eklenmek istenilen bilgilerin girilmesi halinde;</a:t>
            </a:r>
          </a:p>
          <a:p>
            <a:pPr marL="342900" indent="-342900" algn="just">
              <a:buFont typeface="Wingdings" panose="05000000000000000000" pitchFamily="2" charset="2"/>
              <a:buChar char="q"/>
            </a:pPr>
            <a:endParaRPr lang="tr-TR" sz="2200" dirty="0"/>
          </a:p>
          <a:p>
            <a:pPr marL="342900" indent="-342900" algn="just">
              <a:buFont typeface="Wingdings" panose="05000000000000000000" pitchFamily="2" charset="2"/>
              <a:buChar char="q"/>
            </a:pPr>
            <a:r>
              <a:rPr lang="tr-TR" sz="2200" dirty="0"/>
              <a:t>Daha önce beyan edilmiş ve düzeltme beyannamesinde de aynı şekilde yer alması istenilen bilgilerin  tekrar yazılmasına gerek bulunmamaktadır.</a:t>
            </a:r>
          </a:p>
          <a:p>
            <a:pPr marL="342900" indent="-342900" algn="just">
              <a:buFont typeface="Wingdings" panose="05000000000000000000" pitchFamily="2" charset="2"/>
              <a:buChar char="q"/>
            </a:pPr>
            <a:endParaRPr lang="tr-TR" sz="2200" dirty="0"/>
          </a:p>
          <a:p>
            <a:pPr marL="342900" indent="-342900" algn="just">
              <a:buFont typeface="Wingdings" panose="05000000000000000000" pitchFamily="2" charset="2"/>
              <a:buChar char="q"/>
            </a:pPr>
            <a:r>
              <a:rPr lang="tr-TR" sz="2200" dirty="0"/>
              <a:t>Düzeltme beyannamesinde </a:t>
            </a:r>
            <a:r>
              <a:rPr lang="tr-TR" sz="2200" b="1" i="1" dirty="0"/>
              <a:t>“Bu döneme ilişkin önceki beyannamemde/beyannamelerimde beyan ettiğim sigortalı çalışan bilgilerinin, aşağıdaki tabloda yapmış olduğum değişiklik ve eklemeler dışında aynı olduğunu beyan ederim.” </a:t>
            </a:r>
            <a:r>
              <a:rPr lang="tr-TR" sz="2200" dirty="0"/>
              <a:t>ifadesini gösteren kutucuğun işaretlenmesi zorunludur.</a:t>
            </a:r>
          </a:p>
        </p:txBody>
      </p:sp>
    </p:spTree>
    <p:extLst>
      <p:ext uri="{BB962C8B-B14F-4D97-AF65-F5344CB8AC3E}">
        <p14:creationId xmlns:p14="http://schemas.microsoft.com/office/powerpoint/2010/main" val="28412609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11273"/>
            <a:ext cx="7668344" cy="706419"/>
          </a:xfrm>
        </p:spPr>
        <p:txBody>
          <a:bodyPr/>
          <a:lstStyle/>
          <a:p>
            <a:pPr algn="ctr"/>
            <a:r>
              <a:rPr lang="tr-TR" sz="2200" b="1" dirty="0"/>
              <a:t>DÜZELTME BEYANNAMESİ (İPTAL EDİLMEK, DEĞİŞTİRİLMEK VEYA EKLENMEK İSTENİLEN BİLGİLERİN GİRİLMESİ)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764704"/>
            <a:ext cx="8568952" cy="430887"/>
          </a:xfrm>
          <a:prstGeom prst="rect">
            <a:avLst/>
          </a:prstGeom>
        </p:spPr>
        <p:txBody>
          <a:bodyPr wrap="square">
            <a:spAutoFit/>
          </a:bodyPr>
          <a:lstStyle/>
          <a:p>
            <a:pPr algn="just"/>
            <a:endParaRPr lang="tr-TR" sz="2200" dirty="0"/>
          </a:p>
        </p:txBody>
      </p:sp>
      <p:graphicFrame>
        <p:nvGraphicFramePr>
          <p:cNvPr id="5" name="Tablo 4"/>
          <p:cNvGraphicFramePr>
            <a:graphicFrameLocks noGrp="1"/>
          </p:cNvGraphicFramePr>
          <p:nvPr>
            <p:extLst>
              <p:ext uri="{D42A27DB-BD31-4B8C-83A1-F6EECF244321}">
                <p14:modId xmlns:p14="http://schemas.microsoft.com/office/powerpoint/2010/main" val="3482501920"/>
              </p:ext>
            </p:extLst>
          </p:nvPr>
        </p:nvGraphicFramePr>
        <p:xfrm>
          <a:off x="755576" y="780696"/>
          <a:ext cx="7920880" cy="414895"/>
        </p:xfrm>
        <a:graphic>
          <a:graphicData uri="http://schemas.openxmlformats.org/drawingml/2006/table">
            <a:tbl>
              <a:tblPr>
                <a:tableStyleId>{5C22544A-7EE6-4342-B048-85BDC9FD1C3A}</a:tableStyleId>
              </a:tblPr>
              <a:tblGrid>
                <a:gridCol w="7920880">
                  <a:extLst>
                    <a:ext uri="{9D8B030D-6E8A-4147-A177-3AD203B41FA5}">
                      <a16:colId xmlns:a16="http://schemas.microsoft.com/office/drawing/2014/main" val="20000"/>
                    </a:ext>
                  </a:extLst>
                </a:gridCol>
              </a:tblGrid>
              <a:tr h="414895">
                <a:tc>
                  <a:txBody>
                    <a:bodyPr/>
                    <a:lstStyle/>
                    <a:p>
                      <a:pPr algn="ctr">
                        <a:lnSpc>
                          <a:spcPct val="115000"/>
                        </a:lnSpc>
                        <a:spcAft>
                          <a:spcPts val="1000"/>
                        </a:spcAft>
                      </a:pPr>
                      <a:r>
                        <a:rPr lang="tr-TR" sz="1800" dirty="0">
                          <a:effectLst/>
                        </a:rPr>
                        <a:t>SİGORTALI ÇALIŞAN BİLGİLERİ</a:t>
                      </a:r>
                      <a:endParaRPr lang="tr-TR" sz="1100" dirty="0">
                        <a:effectLst/>
                        <a:latin typeface="Calibri"/>
                        <a:ea typeface="Calibri"/>
                        <a:cs typeface="Times New Roman"/>
                      </a:endParaRPr>
                    </a:p>
                  </a:txBody>
                  <a:tcPr marL="44450" marR="44450" marT="0" marB="0"/>
                </a:tc>
                <a:extLst>
                  <a:ext uri="{0D108BD9-81ED-4DB2-BD59-A6C34878D82A}">
                    <a16:rowId xmlns:a16="http://schemas.microsoft.com/office/drawing/2014/main" val="10000"/>
                  </a:ext>
                </a:extLst>
              </a:tr>
            </a:tbl>
          </a:graphicData>
        </a:graphic>
      </p:graphicFrame>
      <p:sp>
        <p:nvSpPr>
          <p:cNvPr id="7" name="Rectangle 2"/>
          <p:cNvSpPr>
            <a:spLocks noChangeArrowheads="1"/>
          </p:cNvSpPr>
          <p:nvPr/>
        </p:nvSpPr>
        <p:spPr bwMode="auto">
          <a:xfrm>
            <a:off x="376926" y="1329153"/>
            <a:ext cx="61196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Aşağıdaki kutucuk sadece düzeltme beyannamelerinde işaretlenmelidir</a:t>
            </a:r>
            <a:r>
              <a:rPr kumimoji="0" lang="tr-TR" altLang="tr-T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tr-TR" altLang="tr-T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8" name="Metin Kutusu 3"/>
          <p:cNvSpPr txBox="1">
            <a:spLocks noChangeArrowheads="1"/>
          </p:cNvSpPr>
          <p:nvPr/>
        </p:nvSpPr>
        <p:spPr bwMode="auto">
          <a:xfrm>
            <a:off x="376926" y="1850625"/>
            <a:ext cx="161735" cy="2381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531543" y="1816706"/>
            <a:ext cx="84329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Bu döneme ilişkin önceki beyannamemde/beyannamelerimde beyan ettiğim sigortalı çalışan bilgilerinin aşağıdaki tabloda yapmış olduğum değişlik ve eklemeler dışında aynı olduğunu beyan ederim.</a:t>
            </a:r>
            <a:endParaRPr kumimoji="0" lang="tr-TR" altLang="tr-TR"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483543644"/>
              </p:ext>
            </p:extLst>
          </p:nvPr>
        </p:nvGraphicFramePr>
        <p:xfrm>
          <a:off x="258758" y="2647703"/>
          <a:ext cx="8698492" cy="4116110"/>
        </p:xfrm>
        <a:graphic>
          <a:graphicData uri="http://schemas.openxmlformats.org/drawingml/2006/table">
            <a:tbl>
              <a:tblPr firstRow="1" firstCol="1" bandRow="1">
                <a:tableStyleId>{5C22544A-7EE6-4342-B048-85BDC9FD1C3A}</a:tableStyleId>
              </a:tblPr>
              <a:tblGrid>
                <a:gridCol w="950009">
                  <a:extLst>
                    <a:ext uri="{9D8B030D-6E8A-4147-A177-3AD203B41FA5}">
                      <a16:colId xmlns:a16="http://schemas.microsoft.com/office/drawing/2014/main" val="20000"/>
                    </a:ext>
                  </a:extLst>
                </a:gridCol>
                <a:gridCol w="919090">
                  <a:extLst>
                    <a:ext uri="{9D8B030D-6E8A-4147-A177-3AD203B41FA5}">
                      <a16:colId xmlns:a16="http://schemas.microsoft.com/office/drawing/2014/main" val="20001"/>
                    </a:ext>
                  </a:extLst>
                </a:gridCol>
                <a:gridCol w="980927">
                  <a:extLst>
                    <a:ext uri="{9D8B030D-6E8A-4147-A177-3AD203B41FA5}">
                      <a16:colId xmlns:a16="http://schemas.microsoft.com/office/drawing/2014/main" val="20002"/>
                    </a:ext>
                  </a:extLst>
                </a:gridCol>
                <a:gridCol w="950009">
                  <a:extLst>
                    <a:ext uri="{9D8B030D-6E8A-4147-A177-3AD203B41FA5}">
                      <a16:colId xmlns:a16="http://schemas.microsoft.com/office/drawing/2014/main" val="20003"/>
                    </a:ext>
                  </a:extLst>
                </a:gridCol>
                <a:gridCol w="728933">
                  <a:extLst>
                    <a:ext uri="{9D8B030D-6E8A-4147-A177-3AD203B41FA5}">
                      <a16:colId xmlns:a16="http://schemas.microsoft.com/office/drawing/2014/main" val="20004"/>
                    </a:ext>
                  </a:extLst>
                </a:gridCol>
                <a:gridCol w="1078325">
                  <a:extLst>
                    <a:ext uri="{9D8B030D-6E8A-4147-A177-3AD203B41FA5}">
                      <a16:colId xmlns:a16="http://schemas.microsoft.com/office/drawing/2014/main" val="20005"/>
                    </a:ext>
                  </a:extLst>
                </a:gridCol>
                <a:gridCol w="862660">
                  <a:extLst>
                    <a:ext uri="{9D8B030D-6E8A-4147-A177-3AD203B41FA5}">
                      <a16:colId xmlns:a16="http://schemas.microsoft.com/office/drawing/2014/main" val="20006"/>
                    </a:ext>
                  </a:extLst>
                </a:gridCol>
                <a:gridCol w="1133827">
                  <a:extLst>
                    <a:ext uri="{9D8B030D-6E8A-4147-A177-3AD203B41FA5}">
                      <a16:colId xmlns:a16="http://schemas.microsoft.com/office/drawing/2014/main" val="20007"/>
                    </a:ext>
                  </a:extLst>
                </a:gridCol>
                <a:gridCol w="1094712">
                  <a:extLst>
                    <a:ext uri="{9D8B030D-6E8A-4147-A177-3AD203B41FA5}">
                      <a16:colId xmlns:a16="http://schemas.microsoft.com/office/drawing/2014/main" val="20008"/>
                    </a:ext>
                  </a:extLst>
                </a:gridCol>
              </a:tblGrid>
              <a:tr h="1163518">
                <a:tc>
                  <a:txBody>
                    <a:bodyPr/>
                    <a:lstStyle/>
                    <a:p>
                      <a:pPr>
                        <a:lnSpc>
                          <a:spcPct val="115000"/>
                        </a:lnSpc>
                        <a:spcAft>
                          <a:spcPts val="0"/>
                        </a:spcAft>
                      </a:pPr>
                      <a:r>
                        <a:rPr lang="tr-TR" sz="1300" dirty="0">
                          <a:solidFill>
                            <a:schemeClr val="tx1">
                              <a:lumMod val="50000"/>
                            </a:schemeClr>
                          </a:solidFill>
                          <a:effectLst/>
                        </a:rPr>
                        <a:t>Belgenin Mahiyeti</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Belge Türü</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Düzenlemeye Esas Kanun No</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Yeni Ünite Kodu</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Eski Ünite Kodu</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İşyeri Sıra Numarası</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İl Kodu</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Alt İşveren Numarası</a:t>
                      </a:r>
                      <a:endParaRPr lang="tr-TR" sz="13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solidFill>
                            <a:schemeClr val="tx1">
                              <a:lumMod val="50000"/>
                            </a:schemeClr>
                          </a:solidFill>
                          <a:effectLst/>
                        </a:rPr>
                        <a:t>SSK Sicil</a:t>
                      </a:r>
                      <a:endParaRPr lang="tr-TR" sz="1300" dirty="0">
                        <a:solidFill>
                          <a:schemeClr val="tx1">
                            <a:lumMod val="50000"/>
                          </a:schemeClr>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854126">
                <a:tc>
                  <a:txBody>
                    <a:bodyPr/>
                    <a:lstStyle/>
                    <a:p>
                      <a:pPr marL="0" algn="l" defTabSz="914400" rtl="0" eaLnBrk="1" latinLnBrk="0" hangingPunct="1">
                        <a:lnSpc>
                          <a:spcPct val="115000"/>
                        </a:lnSpc>
                        <a:spcAft>
                          <a:spcPts val="0"/>
                        </a:spcAft>
                      </a:pPr>
                      <a:r>
                        <a:rPr lang="tr-TR" sz="1300" kern="1200" dirty="0">
                          <a:solidFill>
                            <a:schemeClr val="dk1"/>
                          </a:solidFill>
                          <a:effectLst/>
                          <a:latin typeface="+mn-lt"/>
                          <a:ea typeface="+mn-ea"/>
                          <a:cs typeface="+mn-cs"/>
                        </a:rPr>
                        <a:t>Asıl</a:t>
                      </a:r>
                    </a:p>
                  </a:txBody>
                  <a:tcPr marL="68580" marR="68580" marT="0" marB="0"/>
                </a:tc>
                <a:tc>
                  <a:txBody>
                    <a:bodyPr/>
                    <a:lstStyle/>
                    <a:p>
                      <a:pPr>
                        <a:lnSpc>
                          <a:spcPct val="115000"/>
                        </a:lnSpc>
                        <a:spcAft>
                          <a:spcPts val="0"/>
                        </a:spcAft>
                      </a:pPr>
                      <a:r>
                        <a:rPr lang="tr-TR" sz="1300" dirty="0">
                          <a:effectLst/>
                        </a:rPr>
                        <a:t>Tüm Sigorta Kolları</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05510 Sayılı Kanun Türü</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01</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01</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1234567</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Amasya</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000</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111111111</a:t>
                      </a:r>
                      <a:endParaRPr lang="tr-TR" sz="13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930815">
                <a:tc>
                  <a:txBody>
                    <a:bodyPr/>
                    <a:lstStyle/>
                    <a:p>
                      <a:pPr marL="0" algn="l" defTabSz="914400" rtl="0" eaLnBrk="1" latinLnBrk="0" hangingPunct="1">
                        <a:lnSpc>
                          <a:spcPct val="115000"/>
                        </a:lnSpc>
                        <a:spcAft>
                          <a:spcPts val="0"/>
                        </a:spcAft>
                      </a:pPr>
                      <a:r>
                        <a:rPr lang="tr-TR" sz="1300" kern="1200" dirty="0">
                          <a:solidFill>
                            <a:schemeClr val="dk1"/>
                          </a:solidFill>
                          <a:effectLst/>
                          <a:latin typeface="+mn-lt"/>
                          <a:ea typeface="+mn-ea"/>
                          <a:cs typeface="+mn-cs"/>
                        </a:rPr>
                        <a:t>Asıl</a:t>
                      </a:r>
                    </a:p>
                  </a:txBody>
                  <a:tcPr marL="68580" marR="68580" marT="0" marB="0"/>
                </a:tc>
                <a:tc>
                  <a:txBody>
                    <a:bodyPr/>
                    <a:lstStyle/>
                    <a:p>
                      <a:pPr>
                        <a:lnSpc>
                          <a:spcPct val="115000"/>
                        </a:lnSpc>
                        <a:spcAft>
                          <a:spcPts val="0"/>
                        </a:spcAft>
                      </a:pPr>
                      <a:r>
                        <a:rPr lang="tr-TR" sz="1300" dirty="0">
                          <a:effectLst/>
                        </a:rPr>
                        <a:t>Sosyal Güvenlik Destek Primi</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Kanun Türü Yok</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01</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01</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1234567</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Amasya</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000</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222222222</a:t>
                      </a:r>
                      <a:endParaRPr lang="tr-TR" sz="13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82747">
                <a:tc>
                  <a:txBody>
                    <a:bodyPr/>
                    <a:lstStyle/>
                    <a:p>
                      <a:pPr marL="0" algn="l" defTabSz="914400" rtl="0" eaLnBrk="1" latinLnBrk="0" hangingPunct="1">
                        <a:lnSpc>
                          <a:spcPct val="115000"/>
                        </a:lnSpc>
                        <a:spcAft>
                          <a:spcPts val="0"/>
                        </a:spcAft>
                      </a:pPr>
                      <a:r>
                        <a:rPr lang="tr-TR" sz="1300" kern="1200" dirty="0">
                          <a:solidFill>
                            <a:schemeClr val="dk1"/>
                          </a:solidFill>
                          <a:effectLst/>
                          <a:latin typeface="+mn-lt"/>
                          <a:ea typeface="+mn-ea"/>
                          <a:cs typeface="+mn-cs"/>
                        </a:rPr>
                        <a:t>Asıl</a:t>
                      </a:r>
                    </a:p>
                  </a:txBody>
                  <a:tcPr marL="68580" marR="68580" marT="0" marB="0"/>
                </a:tc>
                <a:tc>
                  <a:txBody>
                    <a:bodyPr/>
                    <a:lstStyle/>
                    <a:p>
                      <a:pPr>
                        <a:lnSpc>
                          <a:spcPct val="115000"/>
                        </a:lnSpc>
                        <a:spcAft>
                          <a:spcPts val="0"/>
                        </a:spcAft>
                      </a:pPr>
                      <a:r>
                        <a:rPr lang="tr-TR" sz="1300" dirty="0">
                          <a:effectLst/>
                        </a:rPr>
                        <a:t>Tüm Sigorta Kolları</a:t>
                      </a:r>
                      <a:endParaRPr lang="tr-TR" sz="13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1300" dirty="0">
                          <a:effectLst/>
                        </a:rPr>
                        <a:t>05510 Sayılı Kanun Türü</a:t>
                      </a:r>
                      <a:endParaRPr lang="tr-TR" sz="1300" dirty="0">
                        <a:effectLst/>
                        <a:latin typeface="Calibri"/>
                        <a:ea typeface="Calibri"/>
                        <a:cs typeface="Times New Roman"/>
                      </a:endParaRPr>
                    </a:p>
                    <a:p>
                      <a:pPr>
                        <a:lnSpc>
                          <a:spcPct val="115000"/>
                        </a:lnSpc>
                        <a:spcAft>
                          <a:spcPts val="0"/>
                        </a:spcAft>
                      </a:pP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01</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a:effectLst/>
                        </a:rPr>
                        <a:t>01</a:t>
                      </a:r>
                      <a:endParaRPr lang="tr-TR" sz="130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1234567</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Amasya</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000</a:t>
                      </a:r>
                      <a:endParaRPr lang="tr-TR" sz="13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300" dirty="0">
                          <a:effectLst/>
                        </a:rPr>
                        <a:t>333333333</a:t>
                      </a:r>
                      <a:endParaRPr lang="tr-TR" sz="13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189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24"/>
            <a:ext cx="7164288" cy="706419"/>
          </a:xfrm>
        </p:spPr>
        <p:txBody>
          <a:bodyPr/>
          <a:lstStyle/>
          <a:p>
            <a:pPr algn="ctr"/>
            <a:r>
              <a:rPr lang="tr-TR" sz="2200" b="1" dirty="0"/>
              <a:t>DÜZELTME BEYANNAMESİ (İPTAL EDİLMEK, DEĞİŞTİRİLMEK VEYA EKLENMEK İSTENİLEN BİLGİLERİN GİRİLMESİ)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764704"/>
            <a:ext cx="8568952" cy="430887"/>
          </a:xfrm>
          <a:prstGeom prst="rect">
            <a:avLst/>
          </a:prstGeom>
        </p:spPr>
        <p:txBody>
          <a:bodyPr wrap="square">
            <a:spAutoFit/>
          </a:bodyPr>
          <a:lstStyle/>
          <a:p>
            <a:pPr algn="just"/>
            <a:endParaRPr lang="tr-TR" sz="2200" dirty="0"/>
          </a:p>
        </p:txBody>
      </p:sp>
      <p:graphicFrame>
        <p:nvGraphicFramePr>
          <p:cNvPr id="5" name="Tablo 4"/>
          <p:cNvGraphicFramePr>
            <a:graphicFrameLocks noGrp="1"/>
          </p:cNvGraphicFramePr>
          <p:nvPr>
            <p:extLst>
              <p:ext uri="{D42A27DB-BD31-4B8C-83A1-F6EECF244321}">
                <p14:modId xmlns:p14="http://schemas.microsoft.com/office/powerpoint/2010/main" val="485016698"/>
              </p:ext>
            </p:extLst>
          </p:nvPr>
        </p:nvGraphicFramePr>
        <p:xfrm>
          <a:off x="755576" y="780696"/>
          <a:ext cx="7920880" cy="414895"/>
        </p:xfrm>
        <a:graphic>
          <a:graphicData uri="http://schemas.openxmlformats.org/drawingml/2006/table">
            <a:tbl>
              <a:tblPr>
                <a:tableStyleId>{5C22544A-7EE6-4342-B048-85BDC9FD1C3A}</a:tableStyleId>
              </a:tblPr>
              <a:tblGrid>
                <a:gridCol w="7920880">
                  <a:extLst>
                    <a:ext uri="{9D8B030D-6E8A-4147-A177-3AD203B41FA5}">
                      <a16:colId xmlns:a16="http://schemas.microsoft.com/office/drawing/2014/main" val="20000"/>
                    </a:ext>
                  </a:extLst>
                </a:gridCol>
              </a:tblGrid>
              <a:tr h="414895">
                <a:tc>
                  <a:txBody>
                    <a:bodyPr/>
                    <a:lstStyle/>
                    <a:p>
                      <a:pPr algn="ctr">
                        <a:lnSpc>
                          <a:spcPct val="115000"/>
                        </a:lnSpc>
                        <a:spcAft>
                          <a:spcPts val="1000"/>
                        </a:spcAft>
                      </a:pPr>
                      <a:r>
                        <a:rPr lang="tr-TR" sz="1800" dirty="0">
                          <a:effectLst/>
                        </a:rPr>
                        <a:t>SİGORTALI ÇALIŞAN BİLGİLERİ</a:t>
                      </a:r>
                      <a:endParaRPr lang="tr-TR" sz="1100" dirty="0">
                        <a:effectLst/>
                        <a:latin typeface="Calibri"/>
                        <a:ea typeface="Calibri"/>
                        <a:cs typeface="Times New Roman"/>
                      </a:endParaRPr>
                    </a:p>
                  </a:txBody>
                  <a:tcPr marL="44450" marR="44450" marT="0" marB="0"/>
                </a:tc>
                <a:extLst>
                  <a:ext uri="{0D108BD9-81ED-4DB2-BD59-A6C34878D82A}">
                    <a16:rowId xmlns:a16="http://schemas.microsoft.com/office/drawing/2014/main" val="10000"/>
                  </a:ext>
                </a:extLst>
              </a:tr>
            </a:tbl>
          </a:graphicData>
        </a:graphic>
      </p:graphicFrame>
      <p:sp>
        <p:nvSpPr>
          <p:cNvPr id="7" name="Rectangle 2"/>
          <p:cNvSpPr>
            <a:spLocks noChangeArrowheads="1"/>
          </p:cNvSpPr>
          <p:nvPr/>
        </p:nvSpPr>
        <p:spPr bwMode="auto">
          <a:xfrm>
            <a:off x="376926" y="1329153"/>
            <a:ext cx="61196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Aşağıdaki kutucuk sadece düzeltme beyannamelerinde işaretlenmelidir</a:t>
            </a:r>
            <a:r>
              <a:rPr kumimoji="0" lang="tr-TR" altLang="tr-T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tr-TR" altLang="tr-TR"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531543" y="1816706"/>
            <a:ext cx="84329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altLang="tr-TR" sz="16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Bu döneme ilişkin önceki beyannamemde/beyannamelerimde beyan ettiğim sigortalı çalışan bilgilerinin aşağıdaki tabloda yapmış olduğum değişlik ve eklemeler dışında aynı olduğunu beyan ederim.</a:t>
            </a:r>
            <a:endParaRPr kumimoji="0" lang="tr-TR" altLang="tr-TR" sz="1600" b="0" i="0" u="none" strike="noStrike" cap="none" normalizeH="0" baseline="0" dirty="0">
              <a:ln>
                <a:noFill/>
              </a:ln>
              <a:solidFill>
                <a:schemeClr val="tx1"/>
              </a:solidFill>
              <a:effectLst/>
              <a:latin typeface="Arial" pitchFamily="34" charset="0"/>
              <a:cs typeface="Arial" pitchFamily="34" charset="0"/>
            </a:endParaRPr>
          </a:p>
        </p:txBody>
      </p:sp>
      <p:sp>
        <p:nvSpPr>
          <p:cNvPr id="11" name="Metin Kutusu 3"/>
          <p:cNvSpPr txBox="1"/>
          <p:nvPr/>
        </p:nvSpPr>
        <p:spPr>
          <a:xfrm>
            <a:off x="108284" y="1816706"/>
            <a:ext cx="430488" cy="41549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tr-TR" sz="2200" dirty="0">
                <a:solidFill>
                  <a:srgbClr val="FF0000"/>
                </a:solidFill>
                <a:effectLst/>
                <a:ea typeface="Calibri"/>
                <a:cs typeface="Times New Roman"/>
              </a:rPr>
              <a:t>√</a:t>
            </a:r>
            <a:endParaRPr lang="tr-TR" sz="1100" dirty="0">
              <a:effectLst/>
              <a:ea typeface="Calibri"/>
              <a:cs typeface="Times New Roman"/>
            </a:endParaRPr>
          </a:p>
        </p:txBody>
      </p:sp>
      <p:graphicFrame>
        <p:nvGraphicFramePr>
          <p:cNvPr id="12" name="Tablo 11"/>
          <p:cNvGraphicFramePr>
            <a:graphicFrameLocks noGrp="1"/>
          </p:cNvGraphicFramePr>
          <p:nvPr>
            <p:extLst>
              <p:ext uri="{D42A27DB-BD31-4B8C-83A1-F6EECF244321}">
                <p14:modId xmlns:p14="http://schemas.microsoft.com/office/powerpoint/2010/main" val="3148588249"/>
              </p:ext>
            </p:extLst>
          </p:nvPr>
        </p:nvGraphicFramePr>
        <p:xfrm>
          <a:off x="108285" y="2647703"/>
          <a:ext cx="8928211" cy="3733625"/>
        </p:xfrm>
        <a:graphic>
          <a:graphicData uri="http://schemas.openxmlformats.org/drawingml/2006/table">
            <a:tbl>
              <a:tblPr firstRow="1" firstCol="1" bandRow="1">
                <a:tableStyleId>{5C22544A-7EE6-4342-B048-85BDC9FD1C3A}</a:tableStyleId>
              </a:tblPr>
              <a:tblGrid>
                <a:gridCol w="1007331">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1152128">
                  <a:extLst>
                    <a:ext uri="{9D8B030D-6E8A-4147-A177-3AD203B41FA5}">
                      <a16:colId xmlns:a16="http://schemas.microsoft.com/office/drawing/2014/main" val="20007"/>
                    </a:ext>
                  </a:extLst>
                </a:gridCol>
                <a:gridCol w="1152128">
                  <a:extLst>
                    <a:ext uri="{9D8B030D-6E8A-4147-A177-3AD203B41FA5}">
                      <a16:colId xmlns:a16="http://schemas.microsoft.com/office/drawing/2014/main" val="20008"/>
                    </a:ext>
                  </a:extLst>
                </a:gridCol>
              </a:tblGrid>
              <a:tr h="1232291">
                <a:tc>
                  <a:txBody>
                    <a:bodyPr/>
                    <a:lstStyle/>
                    <a:p>
                      <a:pPr>
                        <a:lnSpc>
                          <a:spcPct val="115000"/>
                        </a:lnSpc>
                        <a:spcAft>
                          <a:spcPts val="0"/>
                        </a:spcAft>
                      </a:pPr>
                      <a:r>
                        <a:rPr lang="tr-TR" sz="1400" dirty="0">
                          <a:solidFill>
                            <a:schemeClr val="tx1">
                              <a:lumMod val="50000"/>
                            </a:schemeClr>
                          </a:solidFill>
                          <a:effectLst/>
                        </a:rPr>
                        <a:t>Belgenin Mahiyeti</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Belge Türü</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Düzenlemeye Esas Kanun No</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Yeni Ünite Kodu</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Eski Ünite Kodu</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İşyeri </a:t>
                      </a:r>
                    </a:p>
                    <a:p>
                      <a:pPr>
                        <a:lnSpc>
                          <a:spcPct val="115000"/>
                        </a:lnSpc>
                        <a:spcAft>
                          <a:spcPts val="0"/>
                        </a:spcAft>
                      </a:pPr>
                      <a:r>
                        <a:rPr lang="tr-TR" sz="1400" dirty="0">
                          <a:solidFill>
                            <a:schemeClr val="tx1">
                              <a:lumMod val="50000"/>
                            </a:schemeClr>
                          </a:solidFill>
                          <a:effectLst/>
                        </a:rPr>
                        <a:t>Sıra Numarası</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İl Kodu</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lumMod val="50000"/>
                            </a:schemeClr>
                          </a:solidFill>
                          <a:effectLst/>
                        </a:rPr>
                        <a:t>Alt İşveren Numarası</a:t>
                      </a:r>
                      <a:endParaRPr lang="tr-TR" sz="1400" dirty="0">
                        <a:solidFill>
                          <a:schemeClr val="tx1">
                            <a:lumMod val="50000"/>
                          </a:schemeClr>
                        </a:solidFill>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err="1">
                          <a:solidFill>
                            <a:schemeClr val="tx1">
                              <a:lumMod val="50000"/>
                            </a:schemeClr>
                          </a:solidFill>
                          <a:effectLst/>
                        </a:rPr>
                        <a:t>SSk</a:t>
                      </a:r>
                      <a:r>
                        <a:rPr lang="tr-TR" sz="1400" dirty="0">
                          <a:solidFill>
                            <a:schemeClr val="tx1">
                              <a:lumMod val="50000"/>
                            </a:schemeClr>
                          </a:solidFill>
                          <a:effectLst/>
                        </a:rPr>
                        <a:t> Sicil</a:t>
                      </a:r>
                      <a:endParaRPr lang="tr-TR" sz="1400" dirty="0">
                        <a:solidFill>
                          <a:schemeClr val="tx1">
                            <a:lumMod val="50000"/>
                          </a:schemeClr>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15962">
                <a:tc>
                  <a:txBody>
                    <a:bodyPr/>
                    <a:lstStyle/>
                    <a:p>
                      <a:pPr marL="0" algn="l" defTabSz="914400" rtl="0" eaLnBrk="1" latinLnBrk="0" hangingPunct="1">
                        <a:lnSpc>
                          <a:spcPct val="115000"/>
                        </a:lnSpc>
                        <a:spcAft>
                          <a:spcPts val="0"/>
                        </a:spcAft>
                      </a:pPr>
                      <a:endParaRPr lang="tr-TR" sz="1400" kern="1200" dirty="0">
                        <a:solidFill>
                          <a:schemeClr val="dk1"/>
                        </a:solidFill>
                        <a:effectLst/>
                        <a:latin typeface="+mn-lt"/>
                        <a:ea typeface="+mn-ea"/>
                        <a:cs typeface="+mn-cs"/>
                      </a:endParaRPr>
                    </a:p>
                    <a:p>
                      <a:pPr marL="0" algn="l" defTabSz="914400" rtl="0" eaLnBrk="1" latinLnBrk="0" hangingPunct="1">
                        <a:lnSpc>
                          <a:spcPct val="115000"/>
                        </a:lnSpc>
                        <a:spcAft>
                          <a:spcPts val="0"/>
                        </a:spcAft>
                      </a:pPr>
                      <a:endParaRPr lang="tr-TR" sz="1400" kern="1200" dirty="0">
                        <a:solidFill>
                          <a:schemeClr val="dk1"/>
                        </a:solidFill>
                        <a:effectLst/>
                        <a:latin typeface="+mn-lt"/>
                        <a:ea typeface="+mn-ea"/>
                        <a:cs typeface="+mn-cs"/>
                      </a:endParaRPr>
                    </a:p>
                    <a:p>
                      <a:pPr marL="0" algn="l" defTabSz="914400" rtl="0" eaLnBrk="1" latinLnBrk="0" hangingPunct="1">
                        <a:lnSpc>
                          <a:spcPct val="115000"/>
                        </a:lnSpc>
                        <a:spcAft>
                          <a:spcPts val="0"/>
                        </a:spcAft>
                      </a:pPr>
                      <a:r>
                        <a:rPr lang="tr-TR" sz="1400" kern="1200" dirty="0">
                          <a:solidFill>
                            <a:schemeClr val="dk1"/>
                          </a:solidFill>
                          <a:effectLst/>
                          <a:latin typeface="+mn-lt"/>
                          <a:ea typeface="+mn-ea"/>
                          <a:cs typeface="+mn-cs"/>
                        </a:rPr>
                        <a:t>İptal</a:t>
                      </a:r>
                    </a:p>
                  </a:txBody>
                  <a:tcPr marL="68580" marR="68580" marT="0" marB="0"/>
                </a:tc>
                <a:tc>
                  <a:txBody>
                    <a:bodyPr/>
                    <a:lstStyle/>
                    <a:p>
                      <a:pPr>
                        <a:lnSpc>
                          <a:spcPct val="115000"/>
                        </a:lnSpc>
                        <a:spcAft>
                          <a:spcPts val="0"/>
                        </a:spcAft>
                      </a:pPr>
                      <a:r>
                        <a:rPr lang="tr-TR" sz="1400" dirty="0">
                          <a:effectLst/>
                        </a:rPr>
                        <a:t>Sosyal Güvenlik Destek Primi</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Kanun Türü Yok</a:t>
                      </a:r>
                    </a:p>
                    <a:p>
                      <a:pPr>
                        <a:lnSpc>
                          <a:spcPct val="115000"/>
                        </a:lnSpc>
                        <a:spcAft>
                          <a:spcPts val="0"/>
                        </a:spcAft>
                      </a:pPr>
                      <a:r>
                        <a:rPr lang="tr-TR" sz="1400" dirty="0">
                          <a:effectLst/>
                        </a:rPr>
                        <a:t> </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01</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01</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1234567</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Amasya</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000</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222222222</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85372">
                <a:tc>
                  <a:txBody>
                    <a:bodyPr/>
                    <a:lstStyle/>
                    <a:p>
                      <a:pPr marL="0" algn="l" defTabSz="914400" rtl="0" eaLnBrk="1" latinLnBrk="0" hangingPunct="1">
                        <a:lnSpc>
                          <a:spcPct val="115000"/>
                        </a:lnSpc>
                        <a:spcAft>
                          <a:spcPts val="0"/>
                        </a:spcAft>
                      </a:pPr>
                      <a:endParaRPr lang="tr-TR" sz="1400" kern="1200" dirty="0">
                        <a:solidFill>
                          <a:schemeClr val="dk1"/>
                        </a:solidFill>
                        <a:effectLst/>
                        <a:latin typeface="+mn-lt"/>
                        <a:ea typeface="+mn-ea"/>
                        <a:cs typeface="+mn-cs"/>
                      </a:endParaRPr>
                    </a:p>
                    <a:p>
                      <a:pPr marL="0" algn="l" defTabSz="914400" rtl="0" eaLnBrk="1" latinLnBrk="0" hangingPunct="1">
                        <a:lnSpc>
                          <a:spcPct val="115000"/>
                        </a:lnSpc>
                        <a:spcAft>
                          <a:spcPts val="0"/>
                        </a:spcAft>
                      </a:pPr>
                      <a:r>
                        <a:rPr lang="tr-TR" sz="1400" kern="1200" dirty="0">
                          <a:solidFill>
                            <a:schemeClr val="dk1"/>
                          </a:solidFill>
                          <a:effectLst/>
                          <a:latin typeface="+mn-lt"/>
                          <a:ea typeface="+mn-ea"/>
                          <a:cs typeface="+mn-cs"/>
                        </a:rPr>
                        <a:t>Ek</a:t>
                      </a:r>
                    </a:p>
                  </a:txBody>
                  <a:tcPr marL="68580" marR="68580" marT="0" marB="0"/>
                </a:tc>
                <a:tc>
                  <a:txBody>
                    <a:bodyPr/>
                    <a:lstStyle/>
                    <a:p>
                      <a:pPr>
                        <a:lnSpc>
                          <a:spcPct val="115000"/>
                        </a:lnSpc>
                        <a:spcAft>
                          <a:spcPts val="0"/>
                        </a:spcAft>
                      </a:pPr>
                      <a:r>
                        <a:rPr lang="tr-TR" sz="1400">
                          <a:effectLst/>
                        </a:rPr>
                        <a:t>Tüm Sigorta Kolları</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05510 Sayılı Kanun Türü</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01</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a:effectLst/>
                        </a:rPr>
                        <a:t>01</a:t>
                      </a:r>
                      <a:endParaRPr lang="tr-TR" sz="14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1234567</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Amasya</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000</a:t>
                      </a:r>
                      <a:endParaRPr lang="tr-TR" sz="14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effectLst/>
                        </a:rPr>
                        <a:t>222222222</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093929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95DC415-0F98-4B03-835F-C9752F837CBB}"/>
              </a:ext>
            </a:extLst>
          </p:cNvPr>
          <p:cNvSpPr>
            <a:spLocks noGrp="1"/>
          </p:cNvSpPr>
          <p:nvPr>
            <p:ph type="title"/>
          </p:nvPr>
        </p:nvSpPr>
        <p:spPr/>
        <p:txBody>
          <a:bodyPr/>
          <a:lstStyle/>
          <a:p>
            <a:r>
              <a:rPr lang="tr-TR" dirty="0"/>
              <a:t>DÜZELTME BEYANNAMESİ</a:t>
            </a:r>
          </a:p>
        </p:txBody>
      </p:sp>
      <p:pic>
        <p:nvPicPr>
          <p:cNvPr id="3" name="Resim 2">
            <a:extLst>
              <a:ext uri="{FF2B5EF4-FFF2-40B4-BE49-F238E27FC236}">
                <a16:creationId xmlns:a16="http://schemas.microsoft.com/office/drawing/2014/main" id="{BC0FC94A-579D-4CB2-8FB9-4A9D78D557C8}"/>
              </a:ext>
            </a:extLst>
          </p:cNvPr>
          <p:cNvPicPr>
            <a:picLocks noChangeAspect="1"/>
          </p:cNvPicPr>
          <p:nvPr/>
        </p:nvPicPr>
        <p:blipFill>
          <a:blip r:embed="rId3"/>
          <a:stretch>
            <a:fillRect/>
          </a:stretch>
        </p:blipFill>
        <p:spPr>
          <a:xfrm>
            <a:off x="395536" y="1124743"/>
            <a:ext cx="8568952" cy="5153873"/>
          </a:xfrm>
          <a:prstGeom prst="rect">
            <a:avLst/>
          </a:prstGeom>
        </p:spPr>
      </p:pic>
    </p:spTree>
    <p:extLst>
      <p:ext uri="{BB962C8B-B14F-4D97-AF65-F5344CB8AC3E}">
        <p14:creationId xmlns:p14="http://schemas.microsoft.com/office/powerpoint/2010/main" val="4038189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691680" y="0"/>
            <a:ext cx="7220322" cy="706419"/>
          </a:xfrm>
        </p:spPr>
        <p:txBody>
          <a:bodyPr/>
          <a:lstStyle/>
          <a:p>
            <a:pPr algn="ctr"/>
            <a:r>
              <a:rPr lang="tr-TR" b="1" dirty="0"/>
              <a:t>MUHTASAR VE PRİM HİZMET BEYANNAMESİNİN YASAL SÜRESİ DIŞINDA VERİLMESİ</a:t>
            </a:r>
            <a:endParaRPr lang="tr-TR" dirty="0"/>
          </a:p>
        </p:txBody>
      </p:sp>
      <p:sp>
        <p:nvSpPr>
          <p:cNvPr id="2" name="Dikdörtgen 1"/>
          <p:cNvSpPr/>
          <p:nvPr/>
        </p:nvSpPr>
        <p:spPr>
          <a:xfrm>
            <a:off x="347520" y="1844824"/>
            <a:ext cx="8424936" cy="523220"/>
          </a:xfrm>
          <a:prstGeom prst="rect">
            <a:avLst/>
          </a:prstGeom>
        </p:spPr>
        <p:txBody>
          <a:bodyPr wrap="square">
            <a:spAutoFit/>
          </a:bodyPr>
          <a:lstStyle/>
          <a:p>
            <a:pPr algn="just"/>
            <a:endParaRPr lang="tr-TR" sz="2800" dirty="0"/>
          </a:p>
        </p:txBody>
      </p:sp>
      <p:graphicFrame>
        <p:nvGraphicFramePr>
          <p:cNvPr id="12" name="Diyagram 11"/>
          <p:cNvGraphicFramePr/>
          <p:nvPr>
            <p:extLst>
              <p:ext uri="{D42A27DB-BD31-4B8C-83A1-F6EECF244321}">
                <p14:modId xmlns:p14="http://schemas.microsoft.com/office/powerpoint/2010/main" val="246707542"/>
              </p:ext>
            </p:extLst>
          </p:nvPr>
        </p:nvGraphicFramePr>
        <p:xfrm>
          <a:off x="635552" y="980728"/>
          <a:ext cx="784887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642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9EA3AE-8171-4BAC-BA42-62C7B3EEB148}"/>
              </a:ext>
            </a:extLst>
          </p:cNvPr>
          <p:cNvSpPr>
            <a:spLocks noGrp="1"/>
          </p:cNvSpPr>
          <p:nvPr>
            <p:ph type="title"/>
          </p:nvPr>
        </p:nvSpPr>
        <p:spPr/>
        <p:txBody>
          <a:bodyPr/>
          <a:lstStyle/>
          <a:p>
            <a:r>
              <a:rPr lang="tr-TR" b="1" dirty="0"/>
              <a:t>Muhtasar ve Prim Hizmet Beyannamesinin verileceği vergi dairesi</a:t>
            </a:r>
            <a:endParaRPr lang="tr-TR" dirty="0"/>
          </a:p>
        </p:txBody>
      </p:sp>
      <p:sp>
        <p:nvSpPr>
          <p:cNvPr id="5" name="İçerik Yer Tutucusu 4">
            <a:extLst>
              <a:ext uri="{FF2B5EF4-FFF2-40B4-BE49-F238E27FC236}">
                <a16:creationId xmlns:a16="http://schemas.microsoft.com/office/drawing/2014/main" id="{88F6BFD1-A61C-4405-B8F8-98C176112F04}"/>
              </a:ext>
            </a:extLst>
          </p:cNvPr>
          <p:cNvSpPr>
            <a:spLocks noGrp="1"/>
          </p:cNvSpPr>
          <p:nvPr>
            <p:ph idx="1"/>
          </p:nvPr>
        </p:nvSpPr>
        <p:spPr/>
        <p:txBody>
          <a:bodyPr/>
          <a:lstStyle/>
          <a:p>
            <a:pPr algn="just"/>
            <a:r>
              <a:rPr lang="tr-TR" dirty="0"/>
              <a:t>193 sayılı Kanunun 98/A maddesiyle verilen yetkiye istinaden Muhtasar ve Prim Hizmet Beyannamesinin verileceği yetkili vergi dairesi;</a:t>
            </a:r>
          </a:p>
          <a:p>
            <a:pPr algn="just"/>
            <a:r>
              <a:rPr lang="tr-TR" dirty="0"/>
              <a:t>a) Vergi kanunlarına göre vergi kesintisi yapma yükümlülüğü bulunanlar için yaptıkları ödemeler veya tahakkuk ettirdikleri kazanç ve iratlar ile bunlardan kestikleri vergileri ödeme veya tahakkukun yapıldığı,</a:t>
            </a:r>
          </a:p>
          <a:p>
            <a:pPr algn="just"/>
            <a:r>
              <a:rPr lang="tr-TR" dirty="0"/>
              <a:t>b) Vergi kanunlarına göre yapmış oldukları ödemelerden vergi kesintisi yapmaya mecbur olmayanlar ile vergi kesintisi yapmaya mecbur oldukları halde kesintiye tabi ödemesi bulunmayan ve çalıştırdıkları sigortalıların prime esas kazanç ve hizmet bilgilerini beyan etme zorunluluğu olanlardan; kazancı basit usulde vergilendirilenler için gelir vergisi yönünden mükellefiyetinin, gerçek kişiler için ikametgâhının ve gerçek kişiler dışında kalanlar için ise kanuni merkezi/işyerinin bulunduğu,</a:t>
            </a:r>
          </a:p>
          <a:p>
            <a:pPr marL="0" indent="0" algn="just">
              <a:buNone/>
            </a:pPr>
            <a:r>
              <a:rPr lang="tr-TR" dirty="0"/>
              <a:t>yer vergi dairesidir.</a:t>
            </a:r>
          </a:p>
          <a:p>
            <a:pPr algn="just"/>
            <a:r>
              <a:rPr lang="tr-TR" dirty="0"/>
              <a:t>Birden fazla vergi dairesinde gelir (stopaj) vergisi mükellefiyeti bulunanlar için sigortalıların prime esas kazanç ve hizmet bilgilerini içerecek şekilde verilecek olan Muhtasar ve Prim Hizmet Beyannamesinin verileceği yetkili vergi dairesi, çalışanların ücret ödemeleri üzerinden yapılan gelir vergisi kesintisinin beyan edileceği yer vergi dairesidir.</a:t>
            </a:r>
          </a:p>
          <a:p>
            <a:endParaRPr lang="tr-TR" dirty="0"/>
          </a:p>
        </p:txBody>
      </p:sp>
    </p:spTree>
    <p:extLst>
      <p:ext uri="{BB962C8B-B14F-4D97-AF65-F5344CB8AC3E}">
        <p14:creationId xmlns:p14="http://schemas.microsoft.com/office/powerpoint/2010/main" val="362997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1835696" y="0"/>
            <a:ext cx="7220322" cy="706419"/>
          </a:xfrm>
        </p:spPr>
        <p:txBody>
          <a:bodyPr/>
          <a:lstStyle/>
          <a:p>
            <a:pPr algn="ctr"/>
            <a:r>
              <a:rPr lang="tr-TR" b="1" dirty="0"/>
              <a:t>YASAL SÜRESİ İÇİNDE VERİLMİŞ GİBİ KABUL EDİLEN</a:t>
            </a:r>
            <a:r>
              <a:rPr lang="tr-TR" dirty="0"/>
              <a:t> </a:t>
            </a:r>
            <a:r>
              <a:rPr lang="tr-TR" b="1" dirty="0"/>
              <a:t>MUHTASAR VE PRİM HİZMET BEYANNAMESİ</a:t>
            </a:r>
            <a:endParaRPr lang="tr-TR" dirty="0"/>
          </a:p>
        </p:txBody>
      </p:sp>
      <p:sp>
        <p:nvSpPr>
          <p:cNvPr id="2" name="Dikdörtgen 1"/>
          <p:cNvSpPr/>
          <p:nvPr/>
        </p:nvSpPr>
        <p:spPr>
          <a:xfrm>
            <a:off x="347520" y="1844824"/>
            <a:ext cx="8424936" cy="523220"/>
          </a:xfrm>
          <a:prstGeom prst="rect">
            <a:avLst/>
          </a:prstGeom>
        </p:spPr>
        <p:txBody>
          <a:bodyPr wrap="square">
            <a:spAutoFit/>
          </a:bodyPr>
          <a:lstStyle/>
          <a:p>
            <a:pPr algn="just"/>
            <a:endParaRPr lang="tr-TR" sz="2800" dirty="0"/>
          </a:p>
        </p:txBody>
      </p:sp>
      <p:graphicFrame>
        <p:nvGraphicFramePr>
          <p:cNvPr id="12" name="Diyagram 11"/>
          <p:cNvGraphicFramePr/>
          <p:nvPr>
            <p:extLst>
              <p:ext uri="{D42A27DB-BD31-4B8C-83A1-F6EECF244321}">
                <p14:modId xmlns:p14="http://schemas.microsoft.com/office/powerpoint/2010/main" val="1999560985"/>
              </p:ext>
            </p:extLst>
          </p:nvPr>
        </p:nvGraphicFramePr>
        <p:xfrm>
          <a:off x="503532" y="980728"/>
          <a:ext cx="826892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688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4"/>
            <a:ext cx="7596336" cy="706419"/>
          </a:xfrm>
        </p:spPr>
        <p:txBody>
          <a:bodyPr/>
          <a:lstStyle/>
          <a:p>
            <a:pPr algn="ctr"/>
            <a:r>
              <a:rPr lang="tr-TR" b="1" dirty="0"/>
              <a:t>YASAL SÜRESİ İÇİNDE VERİLMİŞ GİBİ KABUL EDİLEN</a:t>
            </a:r>
            <a:r>
              <a:rPr lang="tr-TR" dirty="0"/>
              <a:t> </a:t>
            </a:r>
            <a:r>
              <a:rPr lang="tr-TR" b="1" dirty="0"/>
              <a:t>MUHTASAR VE PRİM HİZMET BEYANNAMESİ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8040" y="1707081"/>
            <a:ext cx="8568952" cy="3785652"/>
          </a:xfrm>
          <a:prstGeom prst="rect">
            <a:avLst/>
          </a:prstGeom>
        </p:spPr>
        <p:txBody>
          <a:bodyPr wrap="square">
            <a:spAutoFit/>
          </a:bodyPr>
          <a:lstStyle/>
          <a:p>
            <a:pPr marL="342900" indent="-342900" algn="just">
              <a:buFont typeface="Wingdings" panose="05000000000000000000" pitchFamily="2" charset="2"/>
              <a:buChar char="v"/>
            </a:pPr>
            <a:r>
              <a:rPr lang="tr-TR" sz="2400" dirty="0"/>
              <a:t>Yasal süresinde verilmiş gibi kabul edilen haller için Sosyal Güvenlik İl Müdürlüğü/Sosyal Güvenlik Merkez Müdürlüğü onayı olmayacaktır.</a:t>
            </a:r>
          </a:p>
          <a:p>
            <a:pPr marL="342900" indent="-342900" algn="just">
              <a:buFont typeface="Wingdings" panose="05000000000000000000" pitchFamily="2" charset="2"/>
              <a:buChar char="v"/>
            </a:pPr>
            <a:endParaRPr lang="tr-TR" sz="2400" dirty="0"/>
          </a:p>
          <a:p>
            <a:pPr marL="342900" indent="-342900" algn="just">
              <a:buFont typeface="Wingdings" panose="05000000000000000000" pitchFamily="2" charset="2"/>
              <a:buChar char="v"/>
            </a:pPr>
            <a:r>
              <a:rPr lang="tr-TR" sz="2400" dirty="0"/>
              <a:t>Yasal süresi içinde verilmiş sayılan hallere ilişkin tahakkuk nedenlerinin (F-G-H-I-J-K-L-M-N-O-P) SSİY 102. Maddede belirtilen süre içerisinde verilmemesi halinde bu belgelerde Sosyal Güvenlik İl Müdürlüğü/Sosyal Güvenlik Merkez Müdürlüğü onayına düşecektir.</a:t>
            </a:r>
          </a:p>
          <a:p>
            <a:pPr algn="just"/>
            <a:r>
              <a:rPr lang="tr-TR" sz="2400" dirty="0"/>
              <a:t>	</a:t>
            </a:r>
            <a:endParaRPr lang="tr-TR" dirty="0"/>
          </a:p>
        </p:txBody>
      </p:sp>
    </p:spTree>
    <p:extLst>
      <p:ext uri="{BB962C8B-B14F-4D97-AF65-F5344CB8AC3E}">
        <p14:creationId xmlns:p14="http://schemas.microsoft.com/office/powerpoint/2010/main" val="4194093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4"/>
            <a:ext cx="7596336" cy="706419"/>
          </a:xfrm>
        </p:spPr>
        <p:txBody>
          <a:bodyPr/>
          <a:lstStyle/>
          <a:p>
            <a:pPr algn="ctr"/>
            <a:r>
              <a:rPr lang="tr-TR" b="1" dirty="0"/>
              <a:t>BEYANNAMENİN VERİLME SÜRESİNİN ERTELENMESİ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251520" y="706395"/>
            <a:ext cx="8568952" cy="6370975"/>
          </a:xfrm>
          <a:prstGeom prst="rect">
            <a:avLst/>
          </a:prstGeom>
        </p:spPr>
        <p:txBody>
          <a:bodyPr wrap="square">
            <a:spAutoFit/>
          </a:bodyPr>
          <a:lstStyle/>
          <a:p>
            <a:pPr marL="342900" indent="-342900" algn="just">
              <a:buFont typeface="Wingdings" panose="05000000000000000000" pitchFamily="2" charset="2"/>
              <a:buChar char="v"/>
            </a:pPr>
            <a:r>
              <a:rPr lang="tr-TR" sz="2400" dirty="0"/>
              <a:t>Gelir İdaresi Başkanlığı ve Sosyal Güvenlik Kurumu Başkanlığı tarafından birlikte belirlenen mücbir sebep hallerinde erteleme Muhtasar ve Prim Hizmet Beyannamesi ile beyan edilmesi gereken vergi kesintileri ve 5510 sayılı Sosyal Sigortalar ve Genel Sağlık Sigortası Kanunu uyarınca sigortalıların prime esas kazanç ve hizmet bilgileri için aynı anda geçerli olacaktır.</a:t>
            </a:r>
          </a:p>
          <a:p>
            <a:pPr marL="342900" indent="-342900" algn="just">
              <a:buFont typeface="Wingdings" panose="05000000000000000000" pitchFamily="2" charset="2"/>
              <a:buChar char="v"/>
            </a:pPr>
            <a:endParaRPr lang="tr-TR" sz="2400" dirty="0"/>
          </a:p>
          <a:p>
            <a:pPr marL="342900" indent="-342900" algn="just">
              <a:buFont typeface="Wingdings" panose="05000000000000000000" pitchFamily="2" charset="2"/>
              <a:buChar char="v"/>
            </a:pPr>
            <a:r>
              <a:rPr lang="tr-TR" sz="2400" dirty="0"/>
              <a:t>Sosyal Güvenlik Kurumu Başkanlığı tarafından 5510 sayılı kanundan kaynaklı </a:t>
            </a:r>
            <a:r>
              <a:rPr lang="tr-TR" sz="2400" dirty="0" err="1"/>
              <a:t>müstakilen</a:t>
            </a:r>
            <a:r>
              <a:rPr lang="tr-TR" sz="2400" dirty="0"/>
              <a:t> yapılan erteleme hallerinde beyannamenin sigortalıların prime esas kazanç ve hizmet bilgileri için erteleme olacaktır.</a:t>
            </a:r>
          </a:p>
          <a:p>
            <a:pPr marL="342900" indent="-342900" algn="just">
              <a:buFont typeface="Wingdings" panose="05000000000000000000" pitchFamily="2" charset="2"/>
              <a:buChar char="v"/>
            </a:pPr>
            <a:endParaRPr lang="tr-TR" sz="2400" dirty="0"/>
          </a:p>
          <a:p>
            <a:pPr marL="342900" indent="-342900" algn="just">
              <a:buFont typeface="Wingdings" panose="05000000000000000000" pitchFamily="2" charset="2"/>
              <a:buChar char="v"/>
            </a:pPr>
            <a:r>
              <a:rPr lang="tr-TR" sz="2400" dirty="0"/>
              <a:t>Gelir İdaresi Başkanlığı tarafından vergi mevzuatı gereği </a:t>
            </a:r>
            <a:r>
              <a:rPr lang="tr-TR" sz="2400" dirty="0" err="1"/>
              <a:t>müstakilen</a:t>
            </a:r>
            <a:r>
              <a:rPr lang="tr-TR" sz="2400" dirty="0"/>
              <a:t> yapılan erteleme hallerinde vergi kesintileri için erteleme olacaktır.</a:t>
            </a:r>
          </a:p>
          <a:p>
            <a:pPr algn="just"/>
            <a:endParaRPr lang="tr-TR" sz="2400" dirty="0"/>
          </a:p>
        </p:txBody>
      </p:sp>
    </p:spTree>
    <p:extLst>
      <p:ext uri="{BB962C8B-B14F-4D97-AF65-F5344CB8AC3E}">
        <p14:creationId xmlns:p14="http://schemas.microsoft.com/office/powerpoint/2010/main" val="3179653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24"/>
            <a:ext cx="7596336" cy="706419"/>
          </a:xfrm>
        </p:spPr>
        <p:txBody>
          <a:bodyPr/>
          <a:lstStyle/>
          <a:p>
            <a:pPr algn="ctr"/>
            <a:r>
              <a:rPr lang="tr-TR" b="1" dirty="0"/>
              <a:t>BEYANNAMENİN VERİLME SÜRESİNİN ERTELENMESİ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196752"/>
            <a:ext cx="8568952" cy="3046988"/>
          </a:xfrm>
          <a:prstGeom prst="rect">
            <a:avLst/>
          </a:prstGeom>
        </p:spPr>
        <p:txBody>
          <a:bodyPr wrap="square">
            <a:spAutoFit/>
          </a:bodyPr>
          <a:lstStyle/>
          <a:p>
            <a:pPr marL="342900" indent="-342900" algn="just">
              <a:buFont typeface="Wingdings" panose="05000000000000000000" pitchFamily="2" charset="2"/>
              <a:buChar char="v"/>
            </a:pPr>
            <a:r>
              <a:rPr lang="tr-TR" sz="2400" dirty="0"/>
              <a:t>Ölüm halinde yalnızca vergi kesintileri için erteleme olacaktır.</a:t>
            </a:r>
          </a:p>
          <a:p>
            <a:pPr marL="342900" indent="-342900" algn="just">
              <a:buFont typeface="Wingdings" panose="05000000000000000000" pitchFamily="2" charset="2"/>
              <a:buChar char="v"/>
            </a:pPr>
            <a:endParaRPr lang="tr-TR" sz="2400" dirty="0"/>
          </a:p>
          <a:p>
            <a:pPr marL="342900" indent="-342900" algn="just">
              <a:buFont typeface="Wingdings" panose="05000000000000000000" pitchFamily="2" charset="2"/>
              <a:buChar char="v"/>
            </a:pPr>
            <a:r>
              <a:rPr lang="tr-TR" sz="2400" dirty="0"/>
              <a:t>Sosyal Güvenlik Kurumu altyapısında erteleme programları mevcut olduğundan ertelenen dönemler “A” tahakkuk nedeni ile gönderilebilecektir.</a:t>
            </a:r>
          </a:p>
          <a:p>
            <a:pPr marL="342900" indent="-342900" algn="just">
              <a:buFont typeface="Wingdings" panose="05000000000000000000" pitchFamily="2" charset="2"/>
              <a:buChar char="v"/>
            </a:pPr>
            <a:endParaRPr lang="tr-TR" sz="2400" dirty="0"/>
          </a:p>
          <a:p>
            <a:pPr algn="just"/>
            <a:endParaRPr lang="tr-TR" sz="2400" dirty="0"/>
          </a:p>
        </p:txBody>
      </p:sp>
    </p:spTree>
    <p:extLst>
      <p:ext uri="{BB962C8B-B14F-4D97-AF65-F5344CB8AC3E}">
        <p14:creationId xmlns:p14="http://schemas.microsoft.com/office/powerpoint/2010/main" val="3310128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07704" y="0"/>
            <a:ext cx="6572250" cy="706419"/>
          </a:xfrm>
        </p:spPr>
        <p:txBody>
          <a:bodyPr/>
          <a:lstStyle/>
          <a:p>
            <a:pPr algn="ctr"/>
            <a:r>
              <a:rPr lang="tr-TR" sz="2800" b="1" dirty="0"/>
              <a:t>İDARİ PARA CEZALARI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343904"/>
            <a:ext cx="8568952" cy="5539978"/>
          </a:xfrm>
          <a:prstGeom prst="rect">
            <a:avLst/>
          </a:prstGeom>
        </p:spPr>
        <p:txBody>
          <a:bodyPr wrap="square">
            <a:spAutoFit/>
          </a:bodyPr>
          <a:lstStyle/>
          <a:p>
            <a:pPr marL="342900" indent="-342900" algn="just">
              <a:buFont typeface="Wingdings" panose="05000000000000000000" pitchFamily="2" charset="2"/>
              <a:buChar char="v"/>
            </a:pPr>
            <a:r>
              <a:rPr lang="tr-TR" sz="2400" dirty="0"/>
              <a:t>Sigortalıların, prime esas kazançlarının veya hizmetlerinin bildirilmemesi, eksik veya geç bildirilmesi ya da sigortalıların işyerlerinde fiilen yaptıkları işe uygun meslek adı ve kodunun gerçeğe aykırı bildirilmesi nedeniyle idari para cezası uygulanacaktır. </a:t>
            </a:r>
          </a:p>
          <a:p>
            <a:pPr marL="342900" indent="-342900" algn="just">
              <a:buFont typeface="Wingdings" panose="05000000000000000000" pitchFamily="2" charset="2"/>
              <a:buChar char="v"/>
            </a:pPr>
            <a:r>
              <a:rPr lang="tr-TR" sz="2400" dirty="0"/>
              <a:t>Muhtasar ve Prim Hizmet Beyannamesine ilişkin fiillerin 5510 sayılı Kanuna göre idari para cezası gerektirmesi halinde 5510 sayılı Kanun uyarınca sosyal güvenlik il müdürlüğü/sosyal güvenlik merkezi tarafından ceza kesilecektir.</a:t>
            </a:r>
          </a:p>
          <a:p>
            <a:pPr marL="342900" indent="-342900" algn="just">
              <a:buFont typeface="Wingdings" panose="05000000000000000000" pitchFamily="2" charset="2"/>
              <a:buChar char="v"/>
            </a:pPr>
            <a:endParaRPr lang="tr-TR" sz="2400" dirty="0"/>
          </a:p>
          <a:p>
            <a:pPr marL="342900" indent="-342900" algn="just">
              <a:buFont typeface="Wingdings" panose="05000000000000000000" pitchFamily="2" charset="2"/>
              <a:buChar char="v"/>
            </a:pPr>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2510737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ASIL NİTELİKTEKİ 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363752"/>
            <a:ext cx="8568952" cy="4431983"/>
          </a:xfrm>
          <a:prstGeom prst="rect">
            <a:avLst/>
          </a:prstGeom>
        </p:spPr>
        <p:txBody>
          <a:bodyPr wrap="square">
            <a:spAutoFit/>
          </a:bodyPr>
          <a:lstStyle/>
          <a:p>
            <a:pPr algn="just"/>
            <a:r>
              <a:rPr lang="tr-TR" sz="2400" b="1" u="sng" dirty="0"/>
              <a:t>Asıl Nitelikte Beyanname: </a:t>
            </a:r>
            <a:r>
              <a:rPr lang="tr-TR" sz="2400" dirty="0"/>
              <a:t>Her bir işyeri bazında olmak üzere; sigortalıların prime esas kazanç ve hizmetlerine ilişkin kısmının yasal süresi içinde beyanname ile bildirilmemesi halinde yasal süresi dışında verilen ilk beyannamedir.</a:t>
            </a:r>
          </a:p>
          <a:p>
            <a:pPr algn="just"/>
            <a:endParaRPr lang="tr-TR" sz="2400" dirty="0"/>
          </a:p>
          <a:p>
            <a:pPr algn="just"/>
            <a:r>
              <a:rPr lang="tr-TR" sz="2400" b="1" u="sng" dirty="0"/>
              <a:t>Uygulanacak Ceza Miktarı:</a:t>
            </a:r>
            <a:r>
              <a:rPr lang="tr-TR" sz="2400" dirty="0"/>
              <a:t> Aylık asgari ücretin </a:t>
            </a:r>
            <a:r>
              <a:rPr lang="tr-TR" sz="2400" b="1" i="1" dirty="0"/>
              <a:t>iki katını </a:t>
            </a:r>
            <a:r>
              <a:rPr lang="tr-TR" sz="2400" dirty="0"/>
              <a:t>geçmemek kaydıyla beyannamede kayıtlı sigortalı sayısı başına, aylık asgari ücretin </a:t>
            </a:r>
            <a:r>
              <a:rPr lang="tr-TR" sz="2400" b="1" i="1" dirty="0"/>
              <a:t>beşte biri </a:t>
            </a:r>
            <a:r>
              <a:rPr lang="tr-TR" sz="2400" dirty="0"/>
              <a:t>tutarında</a:t>
            </a:r>
            <a:endParaRPr lang="tr-TR" sz="2400" b="1" u="sng" dirty="0"/>
          </a:p>
          <a:p>
            <a:pPr algn="just"/>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2818082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ASIL NİTELİKTEKİ BEYANNAMEYE UYGULANACAK CEZANIN ÖZELLİKLERİ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844824"/>
            <a:ext cx="8568952" cy="4431983"/>
          </a:xfrm>
          <a:prstGeom prst="rect">
            <a:avLst/>
          </a:prstGeom>
        </p:spPr>
        <p:txBody>
          <a:bodyPr wrap="square">
            <a:spAutoFit/>
          </a:bodyPr>
          <a:lstStyle/>
          <a:p>
            <a:pPr marL="342900" indent="-342900" algn="just">
              <a:buFont typeface="Wingdings" panose="05000000000000000000" pitchFamily="2" charset="2"/>
              <a:buChar char="q"/>
            </a:pPr>
            <a:r>
              <a:rPr lang="tr-TR" sz="2400" dirty="0"/>
              <a:t>İşyeri bazında ve her bir beyanname dönemi için uygulanacaktır.</a:t>
            </a:r>
          </a:p>
          <a:p>
            <a:pPr algn="just"/>
            <a:endParaRPr lang="tr-TR" sz="2400" dirty="0"/>
          </a:p>
          <a:p>
            <a:pPr marL="342900" indent="-342900" algn="just">
              <a:buFont typeface="Wingdings" panose="05000000000000000000" pitchFamily="2" charset="2"/>
              <a:buChar char="q"/>
            </a:pPr>
            <a:r>
              <a:rPr lang="tr-TR" sz="2400" dirty="0"/>
              <a:t>Beyannamede kayıtlı sigortalı sayısı başına aylık asgari ücretin beşte biri tutarında uygulanacaktır.</a:t>
            </a:r>
          </a:p>
          <a:p>
            <a:pPr algn="just"/>
            <a:endParaRPr lang="tr-TR" sz="2400" dirty="0"/>
          </a:p>
          <a:p>
            <a:pPr marL="342900" indent="-342900" algn="just">
              <a:buFont typeface="Wingdings" panose="05000000000000000000" pitchFamily="2" charset="2"/>
              <a:buChar char="q"/>
            </a:pPr>
            <a:r>
              <a:rPr lang="tr-TR" sz="2400" dirty="0"/>
              <a:t>Aylık asgari ücretin iki katını geçmeyecektir.</a:t>
            </a:r>
          </a:p>
          <a:p>
            <a:pPr algn="just"/>
            <a:endParaRPr lang="tr-TR" sz="2400" dirty="0"/>
          </a:p>
          <a:p>
            <a:pPr algn="just"/>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2467595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ASIL NİTELİKTEKİ 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467544" y="1318022"/>
            <a:ext cx="8568952" cy="6278642"/>
          </a:xfrm>
          <a:prstGeom prst="rect">
            <a:avLst/>
          </a:prstGeom>
        </p:spPr>
        <p:txBody>
          <a:bodyPr wrap="square">
            <a:spAutoFit/>
          </a:bodyPr>
          <a:lstStyle/>
          <a:p>
            <a:pPr algn="just"/>
            <a:r>
              <a:rPr lang="tr-TR" sz="2400" b="1" dirty="0"/>
              <a:t>Örnek 1:</a:t>
            </a:r>
            <a:r>
              <a:rPr lang="tr-TR" sz="2400" dirty="0"/>
              <a:t> (C) işverenine ait (A) işyerinde çalıştırılan 5 adet sigortalıya ilişkin 2019/Ocak ayına ait muhtasar ve prim hizmet beyannamesinin yasal süresinde verilmesine karşın (B) işyerinde çalıştırılan 11 adet sigortalıya ilişkin muhtasar ve prim hizmet beyannamesinin yasal süresinde verilmemesi halinde; </a:t>
            </a:r>
          </a:p>
          <a:p>
            <a:pPr algn="just"/>
            <a:r>
              <a:rPr lang="tr-TR" sz="2400" dirty="0"/>
              <a:t>- (A) işyeri için beyannamenin yasal süresinde verilme nedeniyle idari para cezası uygulanmayacaktır.</a:t>
            </a:r>
          </a:p>
          <a:p>
            <a:pPr algn="just"/>
            <a:r>
              <a:rPr lang="tr-TR" sz="2400" dirty="0"/>
              <a:t>- (B) işyeri için beyannamenin asıl olması ve 11 sigortalı çalıştırılması nedeniyle aylık asgari ücretin iki katını aştığından aylık asgari ücretin iki katı tutarında idari para cezası uygulanacaktır.</a:t>
            </a:r>
          </a:p>
          <a:p>
            <a:pPr algn="just"/>
            <a:endParaRPr lang="tr-TR" sz="2400" dirty="0"/>
          </a:p>
          <a:p>
            <a:pPr algn="just"/>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1747244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EK NİTELİKTEKİ BEYANNAMEYE </a:t>
            </a:r>
            <a:br>
              <a:rPr lang="tr-TR" sz="2800" b="1" dirty="0"/>
            </a:br>
            <a:r>
              <a:rPr lang="tr-TR" sz="2800" b="1" dirty="0"/>
              <a:t>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363752"/>
            <a:ext cx="8568952" cy="4801314"/>
          </a:xfrm>
          <a:prstGeom prst="rect">
            <a:avLst/>
          </a:prstGeom>
        </p:spPr>
        <p:txBody>
          <a:bodyPr wrap="square">
            <a:spAutoFit/>
          </a:bodyPr>
          <a:lstStyle/>
          <a:p>
            <a:pPr algn="just"/>
            <a:r>
              <a:rPr lang="tr-TR" sz="2400" b="1" u="sng" dirty="0"/>
              <a:t>Ek Nitelikte Beyanname: </a:t>
            </a:r>
            <a:r>
              <a:rPr lang="tr-TR" sz="2400" dirty="0"/>
              <a:t>Her bir işyeri bazında olmak üzere,  yasal süresi içinde veya dışında verilen asıl beyannameden sonra, sigortalıların prim ödeme gün sayısı ve/veya prime esas kazanç tutarını artıran ya da asıl beyannamede belirtilen sigortalılar dışında yeni sigortalı/sigortalılar ilave eden beyannamedir.</a:t>
            </a:r>
          </a:p>
          <a:p>
            <a:pPr algn="just"/>
            <a:endParaRPr lang="tr-TR" sz="2400" dirty="0"/>
          </a:p>
          <a:p>
            <a:pPr algn="just"/>
            <a:r>
              <a:rPr lang="tr-TR" sz="2400" b="1" u="sng" dirty="0"/>
              <a:t>Uygulanacak Ceza Miktarı:</a:t>
            </a:r>
            <a:r>
              <a:rPr lang="tr-TR" sz="2400" dirty="0"/>
              <a:t> Aylık asgari ücretin </a:t>
            </a:r>
            <a:r>
              <a:rPr lang="tr-TR" sz="2400" b="1" i="1" dirty="0"/>
              <a:t>iki katını </a:t>
            </a:r>
            <a:r>
              <a:rPr lang="tr-TR" sz="2400" dirty="0"/>
              <a:t>geçmemek kaydıyla beyannamede kayıtlı sigortalı sayısı başına, aylık asgari ücretin </a:t>
            </a:r>
            <a:r>
              <a:rPr lang="tr-TR" sz="2400" b="1" i="1" dirty="0"/>
              <a:t>sekizde biri </a:t>
            </a:r>
            <a:r>
              <a:rPr lang="tr-TR" sz="2400" dirty="0"/>
              <a:t>tutarında </a:t>
            </a:r>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29333460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EK NİTELİKTEKİ BEYANNAMEYE </a:t>
            </a:r>
            <a:br>
              <a:rPr lang="tr-TR" sz="2800" b="1" dirty="0"/>
            </a:br>
            <a:r>
              <a:rPr lang="tr-TR" sz="2800" b="1" dirty="0"/>
              <a:t>UYGULANACAK CEZANIN ÖZELLİKLERİ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196752"/>
            <a:ext cx="8568952" cy="5909310"/>
          </a:xfrm>
          <a:prstGeom prst="rect">
            <a:avLst/>
          </a:prstGeom>
        </p:spPr>
        <p:txBody>
          <a:bodyPr wrap="square">
            <a:spAutoFit/>
          </a:bodyPr>
          <a:lstStyle/>
          <a:p>
            <a:pPr marL="342900" indent="-342900" algn="just">
              <a:buFont typeface="Wingdings" panose="05000000000000000000" pitchFamily="2" charset="2"/>
              <a:buChar char="q"/>
            </a:pPr>
            <a:r>
              <a:rPr lang="tr-TR" sz="2400" dirty="0"/>
              <a:t>İşyeri bazında ve her bir beyanname dönemi için uygulanacaktır.</a:t>
            </a:r>
          </a:p>
          <a:p>
            <a:pPr algn="just"/>
            <a:endParaRPr lang="tr-TR" sz="2400" dirty="0"/>
          </a:p>
          <a:p>
            <a:pPr marL="342900" indent="-342900" algn="just">
              <a:buFont typeface="Wingdings" panose="05000000000000000000" pitchFamily="2" charset="2"/>
              <a:buChar char="q"/>
            </a:pPr>
            <a:r>
              <a:rPr lang="tr-TR" sz="2400" dirty="0"/>
              <a:t>Beyannamede kayıtlı sigortalı sayısı başına aylık asgari ücretin sekizde biri tutarında uygulanacaktır.</a:t>
            </a:r>
          </a:p>
          <a:p>
            <a:pPr algn="just"/>
            <a:endParaRPr lang="tr-TR" sz="2400" dirty="0"/>
          </a:p>
          <a:p>
            <a:pPr marL="342900" indent="-342900" algn="just">
              <a:buFont typeface="Wingdings" panose="05000000000000000000" pitchFamily="2" charset="2"/>
              <a:buChar char="q"/>
            </a:pPr>
            <a:r>
              <a:rPr lang="tr-TR" sz="2400" dirty="0"/>
              <a:t>Aylık asgari ücretin iki katını geçmeyecektir.</a:t>
            </a:r>
          </a:p>
          <a:p>
            <a:pPr marL="342900" indent="-342900" algn="just">
              <a:buFont typeface="Wingdings" panose="05000000000000000000" pitchFamily="2" charset="2"/>
              <a:buChar char="q"/>
            </a:pPr>
            <a:endParaRPr lang="tr-TR" sz="2400" dirty="0"/>
          </a:p>
          <a:p>
            <a:pPr marL="342900" indent="-342900" algn="just">
              <a:buFont typeface="Wingdings" panose="05000000000000000000" pitchFamily="2" charset="2"/>
              <a:buChar char="q"/>
            </a:pPr>
            <a:r>
              <a:rPr lang="tr-TR" sz="2400" dirty="0"/>
              <a:t>Ceza en fazla toplam 16 sigortalı hakkında uygulanacağından bu sayıyı aşan sigortalılar için idari para cezası uygulanmayacaktır.</a:t>
            </a:r>
          </a:p>
          <a:p>
            <a:pPr algn="just"/>
            <a:endParaRPr lang="tr-TR" sz="2400" dirty="0"/>
          </a:p>
          <a:p>
            <a:pPr algn="just"/>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156578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905C915-6273-4220-A510-30AE3E4D7F2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35B5FB6-DD5C-4BBF-9AAF-B5634E26B617}"/>
              </a:ext>
            </a:extLst>
          </p:cNvPr>
          <p:cNvSpPr>
            <a:spLocks noGrp="1"/>
          </p:cNvSpPr>
          <p:nvPr>
            <p:ph idx="1"/>
          </p:nvPr>
        </p:nvSpPr>
        <p:spPr/>
        <p:txBody>
          <a:bodyPr/>
          <a:lstStyle/>
          <a:p>
            <a:pPr algn="just"/>
            <a:r>
              <a:rPr lang="tr-TR" dirty="0"/>
              <a:t>ÖRNEK : Nevşehir ili ve Afyonkarahisar ili Emirdağ ilçesinde ticari faaliyette bulunan Bay (E)'</a:t>
            </a:r>
            <a:r>
              <a:rPr lang="tr-TR" dirty="0" err="1"/>
              <a:t>nin</a:t>
            </a:r>
            <a:r>
              <a:rPr lang="tr-TR" dirty="0"/>
              <a:t>; Nevşehir Vergi Dairesinde gelir vergisi, katma değer vergisi ve gelir (stopaj) vergisi ve Emirdağ Vergi Dairesinde gelir (stopaj) vergisi mükellefiyeti bulunmaktadır. Bay (E) Nevşehir ilinde 3, Emirdağ ilçesinde bulunan şubesinde ise 2 sigortalı çalışan istihdam etmektedir. Emirdağ ilçesindeki faaliyetler gerçek kişiden kiralanmış bir işyerinden yürütülmektedir.</a:t>
            </a:r>
          </a:p>
          <a:p>
            <a:pPr algn="just"/>
            <a:r>
              <a:rPr lang="tr-TR" dirty="0"/>
              <a:t>Bay (E)'</a:t>
            </a:r>
            <a:r>
              <a:rPr lang="tr-TR" dirty="0" err="1"/>
              <a:t>nin</a:t>
            </a:r>
            <a:r>
              <a:rPr lang="tr-TR" dirty="0"/>
              <a:t> istihdam ettiği Nevşehir'de 3 ve Emirdağ'da 2 çalışanının ücret ödemesi Nevşehir merkezden, şube işyerine ait kira ödemesi ise Emirdağ'dan yapılmaktadır.</a:t>
            </a:r>
          </a:p>
          <a:p>
            <a:pPr algn="just"/>
            <a:r>
              <a:rPr lang="tr-TR" dirty="0"/>
              <a:t>Ücret ödemelerine ilişkin gelir vergisi kesintileri ile çalışanların prime esas kazanç ve hizmet bilgileri (her bir şubeye ait kurum işyeri sicil numarası belirtilerek) Nevşehir Vergi Dairesine verilecek olan Muhtasar ve Prim Hizmet Beyannamesine dahil edilecektir.</a:t>
            </a:r>
          </a:p>
          <a:p>
            <a:pPr algn="just"/>
            <a:r>
              <a:rPr lang="tr-TR" dirty="0"/>
              <a:t>Şube işyeri kira ödemesi üzerinden yapılacak gelir vergisi kesintilerinin ise Muhtasar ve Prim Hizmet Beyannamesi ile Emirdağ Vergi Dairesine beyan edilmesi gerekmektedir.</a:t>
            </a:r>
          </a:p>
          <a:p>
            <a:endParaRPr lang="tr-TR" dirty="0"/>
          </a:p>
        </p:txBody>
      </p:sp>
    </p:spTree>
    <p:extLst>
      <p:ext uri="{BB962C8B-B14F-4D97-AF65-F5344CB8AC3E}">
        <p14:creationId xmlns:p14="http://schemas.microsoft.com/office/powerpoint/2010/main" val="396539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EK NİTELİKTEKİ 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290352" y="1312484"/>
            <a:ext cx="8568952" cy="5539978"/>
          </a:xfrm>
          <a:prstGeom prst="rect">
            <a:avLst/>
          </a:prstGeom>
        </p:spPr>
        <p:txBody>
          <a:bodyPr wrap="square">
            <a:spAutoFit/>
          </a:bodyPr>
          <a:lstStyle/>
          <a:p>
            <a:pPr algn="just"/>
            <a:r>
              <a:rPr lang="tr-TR" sz="2400" b="1" dirty="0"/>
              <a:t>Örnek 1:</a:t>
            </a:r>
            <a:r>
              <a:rPr lang="tr-TR" sz="2400" dirty="0"/>
              <a:t> A işverenine ait (B) işyerinde, 2020/Ocak ayına ait muhtasar ve prim hizmet beyannamesinde  tüm sigorta kollarına tabi olarak çalışan 3 adet sigortalıya ait bildirimin yasal süresinde yapılmasına karşın sosyal güvenlik destek primine tabi olarak çalışan 8 adet sigortalıya ait bildirimin 27/02/2020 tarihinde yapılması halinde, 8 adet sigortalıya ait yapılan bildirime ilişkin beyanname ek nitelikte olacağından,</a:t>
            </a:r>
          </a:p>
          <a:p>
            <a:pPr algn="just"/>
            <a:r>
              <a:rPr lang="tr-TR" sz="2400" dirty="0"/>
              <a:t>	</a:t>
            </a:r>
          </a:p>
          <a:p>
            <a:pPr algn="just"/>
            <a:r>
              <a:rPr lang="tr-TR" sz="2400" dirty="0"/>
              <a:t>	2.943,0 / 8 X 8 = 2.943,00-TL idari para cezası uygulanacaktır.</a:t>
            </a:r>
          </a:p>
          <a:p>
            <a:pPr algn="just"/>
            <a:endParaRPr lang="tr-TR" sz="2400" dirty="0"/>
          </a:p>
          <a:p>
            <a:pPr algn="just"/>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2175806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0"/>
            <a:ext cx="7308304" cy="706419"/>
          </a:xfrm>
        </p:spPr>
        <p:txBody>
          <a:bodyPr/>
          <a:lstStyle/>
          <a:p>
            <a:pPr algn="ctr"/>
            <a:r>
              <a:rPr lang="tr-TR" sz="2800" b="1" dirty="0"/>
              <a:t>EK NİTELİKTEKİ 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107504" y="908720"/>
            <a:ext cx="8928992" cy="6647974"/>
          </a:xfrm>
          <a:prstGeom prst="rect">
            <a:avLst/>
          </a:prstGeom>
        </p:spPr>
        <p:txBody>
          <a:bodyPr wrap="square">
            <a:spAutoFit/>
          </a:bodyPr>
          <a:lstStyle/>
          <a:p>
            <a:pPr algn="just"/>
            <a:r>
              <a:rPr lang="tr-TR" sz="2400" b="1" dirty="0"/>
              <a:t>Örnek 2:</a:t>
            </a:r>
            <a:r>
              <a:rPr lang="tr-TR" sz="2400" dirty="0"/>
              <a:t> 1 </a:t>
            </a:r>
            <a:r>
              <a:rPr lang="tr-TR" sz="2400" dirty="0" err="1"/>
              <a:t>nolu</a:t>
            </a:r>
            <a:r>
              <a:rPr lang="tr-TR" sz="2400" dirty="0"/>
              <a:t> örnekte yasal süresi dışında bildirimi yapılan 8 adet sigortalıya ilaveten 9 adet sigortalının bildiriminin 28/02/2020 tarihinde yapılması halinde; işyeri bazında ilgili dönemde 8 sigortalı için idari para cezası uygulanmış ve 8 sigortalı için uygulanan idari para cezası ile 9 sigortalı için uygulanacak idari para cezası toplamı asgari ücretin iki katını aşacağından, 9 sigortalıdan sadece 8 adet sigortalı için sigortalı başına aylık asgari ücretin sekizde biri tutarında idari para cezası uygulanması gerekmektedir.</a:t>
            </a:r>
          </a:p>
          <a:p>
            <a:endParaRPr lang="tr-TR" sz="2400" dirty="0"/>
          </a:p>
          <a:p>
            <a:r>
              <a:rPr lang="tr-TR" sz="2400" b="1" u="sng" dirty="0"/>
              <a:t>İlk uygulanan idari para cezası:</a:t>
            </a:r>
            <a:r>
              <a:rPr lang="tr-TR" sz="2400" dirty="0"/>
              <a:t>2.943,00 / 8 X 8 = 2.943,00-TL</a:t>
            </a:r>
          </a:p>
          <a:p>
            <a:r>
              <a:rPr lang="tr-TR" sz="2400" b="1" u="sng" dirty="0"/>
              <a:t>Uygulanabilecek toplam ceza: </a:t>
            </a:r>
            <a:r>
              <a:rPr lang="tr-TR" sz="2400" dirty="0"/>
              <a:t>2.943,00x2=5.886,00-TL.</a:t>
            </a:r>
          </a:p>
          <a:p>
            <a:r>
              <a:rPr lang="tr-TR" sz="2400" b="1" u="sng" dirty="0"/>
              <a:t>9 sigortalı için uygulanması gereken ceza</a:t>
            </a:r>
            <a:r>
              <a:rPr lang="tr-TR" sz="2400" dirty="0"/>
              <a:t>: 5.886,00-2.943,00=2.943,00 TL</a:t>
            </a:r>
          </a:p>
          <a:p>
            <a:pPr algn="just"/>
            <a:endParaRPr lang="tr-TR" sz="2400" dirty="0"/>
          </a:p>
          <a:p>
            <a:pPr algn="just"/>
            <a:endParaRPr lang="tr-TR" sz="2400" dirty="0"/>
          </a:p>
          <a:p>
            <a:pPr algn="just"/>
            <a:r>
              <a:rPr lang="tr-TR" sz="2400" dirty="0"/>
              <a:t>	</a:t>
            </a:r>
          </a:p>
          <a:p>
            <a:pPr algn="just"/>
            <a:endParaRPr lang="tr-TR" dirty="0"/>
          </a:p>
        </p:txBody>
      </p:sp>
    </p:spTree>
    <p:extLst>
      <p:ext uri="{BB962C8B-B14F-4D97-AF65-F5344CB8AC3E}">
        <p14:creationId xmlns:p14="http://schemas.microsoft.com/office/powerpoint/2010/main" val="16520767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0"/>
            <a:ext cx="10297144" cy="706419"/>
          </a:xfrm>
        </p:spPr>
        <p:txBody>
          <a:bodyPr/>
          <a:lstStyle/>
          <a:p>
            <a:pPr algn="ctr"/>
            <a:r>
              <a:rPr lang="tr-TR" sz="2800" b="1" dirty="0"/>
              <a:t>EKSİK GÜNLER NEDENİYLE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363752"/>
            <a:ext cx="8568952" cy="3323987"/>
          </a:xfrm>
          <a:prstGeom prst="rect">
            <a:avLst/>
          </a:prstGeom>
        </p:spPr>
        <p:txBody>
          <a:bodyPr wrap="square">
            <a:spAutoFit/>
          </a:bodyPr>
          <a:lstStyle/>
          <a:p>
            <a:pPr algn="just"/>
            <a:r>
              <a:rPr lang="tr-TR" sz="2400" dirty="0"/>
              <a:t>Eksik günlere ilişkin bilgi ve belgelerin kuruma verilmemesi veya verilen söz konusu bilgi ve belgelerin kurumca geçerli sayılmaması üzerine düzenlenecek olan muhtasar ve prim hizmet beyannamesine </a:t>
            </a:r>
            <a:r>
              <a:rPr lang="tr-TR" sz="2400" u="sng" dirty="0"/>
              <a:t>aylık asgari ücretin iki katını geçmemek</a:t>
            </a:r>
            <a:r>
              <a:rPr lang="tr-TR" sz="2400" dirty="0"/>
              <a:t> kaydıyla her bir ek beyannamede kayıtlı sigortalı sayısı başına, </a:t>
            </a:r>
            <a:r>
              <a:rPr lang="tr-TR" sz="2400" b="1" u="sng" dirty="0">
                <a:solidFill>
                  <a:srgbClr val="FF0000"/>
                </a:solidFill>
              </a:rPr>
              <a:t>aylık asgari ücretin yarısı tutarında </a:t>
            </a:r>
            <a:r>
              <a:rPr lang="tr-TR" sz="2400" dirty="0"/>
              <a:t>idari para cezası uygulanacaktır.</a:t>
            </a:r>
          </a:p>
          <a:p>
            <a:pPr algn="just"/>
            <a:r>
              <a:rPr lang="tr-TR" sz="2400" dirty="0"/>
              <a:t>	</a:t>
            </a:r>
          </a:p>
          <a:p>
            <a:pPr algn="just"/>
            <a:endParaRPr lang="tr-TR" dirty="0"/>
          </a:p>
        </p:txBody>
      </p:sp>
    </p:spTree>
    <p:extLst>
      <p:ext uri="{BB962C8B-B14F-4D97-AF65-F5344CB8AC3E}">
        <p14:creationId xmlns:p14="http://schemas.microsoft.com/office/powerpoint/2010/main" val="7535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4416" y="0"/>
            <a:ext cx="10297144" cy="706419"/>
          </a:xfrm>
        </p:spPr>
        <p:txBody>
          <a:bodyPr/>
          <a:lstStyle/>
          <a:p>
            <a:pPr algn="ctr"/>
            <a:r>
              <a:rPr lang="tr-TR" sz="2800" b="1" dirty="0"/>
              <a:t>EKSİK GÜNLER NEDENİYLE DÜZENLENECEK </a:t>
            </a:r>
            <a:br>
              <a:rPr lang="tr-TR" sz="2800" b="1" dirty="0"/>
            </a:br>
            <a:r>
              <a:rPr lang="tr-TR" sz="2800" b="1" dirty="0"/>
              <a:t>BEYANNAMEYE UYGULANACAK CEZANIN ÖZELLİKLERİ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363752"/>
            <a:ext cx="8568952" cy="4801314"/>
          </a:xfrm>
          <a:prstGeom prst="rect">
            <a:avLst/>
          </a:prstGeom>
        </p:spPr>
        <p:txBody>
          <a:bodyPr wrap="square">
            <a:spAutoFit/>
          </a:bodyPr>
          <a:lstStyle/>
          <a:p>
            <a:pPr marL="342900" indent="-342900" algn="just">
              <a:buFont typeface="Wingdings" panose="05000000000000000000" pitchFamily="2" charset="2"/>
              <a:buChar char="q"/>
            </a:pPr>
            <a:r>
              <a:rPr lang="tr-TR" sz="2400" dirty="0"/>
              <a:t>İşyeri bazında ve her bir beyanname dönemi için uygulanacaktır.</a:t>
            </a:r>
          </a:p>
          <a:p>
            <a:pPr marL="342900" indent="-342900" algn="just">
              <a:buFont typeface="Wingdings" panose="05000000000000000000" pitchFamily="2" charset="2"/>
              <a:buChar char="q"/>
            </a:pPr>
            <a:endParaRPr lang="tr-TR" sz="2400" dirty="0"/>
          </a:p>
          <a:p>
            <a:pPr marL="342900" indent="-342900" algn="just">
              <a:buFont typeface="Wingdings" panose="05000000000000000000" pitchFamily="2" charset="2"/>
              <a:buChar char="q"/>
            </a:pPr>
            <a:r>
              <a:rPr lang="tr-TR" sz="2400" dirty="0"/>
              <a:t>Beyannamede kayıtlı sigortalı sayısı başına aylık asgari ücretin yarısı tutarında uygulanacaktır.</a:t>
            </a:r>
          </a:p>
          <a:p>
            <a:pPr marL="342900" indent="-342900" algn="just">
              <a:buFont typeface="Wingdings" panose="05000000000000000000" pitchFamily="2" charset="2"/>
              <a:buChar char="q"/>
            </a:pPr>
            <a:endParaRPr lang="tr-TR" sz="2400" dirty="0"/>
          </a:p>
          <a:p>
            <a:pPr marL="342900" indent="-342900" algn="just">
              <a:buFont typeface="Wingdings" panose="05000000000000000000" pitchFamily="2" charset="2"/>
              <a:buChar char="q"/>
            </a:pPr>
            <a:r>
              <a:rPr lang="tr-TR" sz="2400" dirty="0"/>
              <a:t>Aylık asgari ücretin iki katını geçmeyecektir.</a:t>
            </a:r>
          </a:p>
          <a:p>
            <a:pPr marL="342900" indent="-342900" algn="just">
              <a:buFont typeface="Wingdings" panose="05000000000000000000" pitchFamily="2" charset="2"/>
              <a:buChar char="q"/>
            </a:pPr>
            <a:endParaRPr lang="tr-TR" sz="2400" dirty="0"/>
          </a:p>
          <a:p>
            <a:pPr marL="342900" indent="-342900" algn="just">
              <a:buFont typeface="Wingdings" panose="05000000000000000000" pitchFamily="2" charset="2"/>
              <a:buChar char="q"/>
            </a:pPr>
            <a:r>
              <a:rPr lang="tr-TR" sz="2400" dirty="0"/>
              <a:t>Ceza en fazla toplam 4 sigortalı hakkında uygulanacağından bu sayıyı aşan sigortalılar için idari para cezası uygulanmayacaktır.</a:t>
            </a:r>
          </a:p>
          <a:p>
            <a:pPr algn="just"/>
            <a:r>
              <a:rPr lang="tr-TR" sz="2400" dirty="0"/>
              <a:t>	</a:t>
            </a:r>
          </a:p>
          <a:p>
            <a:pPr algn="just"/>
            <a:endParaRPr lang="tr-TR" dirty="0"/>
          </a:p>
        </p:txBody>
      </p:sp>
    </p:spTree>
    <p:extLst>
      <p:ext uri="{BB962C8B-B14F-4D97-AF65-F5344CB8AC3E}">
        <p14:creationId xmlns:p14="http://schemas.microsoft.com/office/powerpoint/2010/main" val="480847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44416" y="0"/>
            <a:ext cx="10297144" cy="706419"/>
          </a:xfrm>
        </p:spPr>
        <p:txBody>
          <a:bodyPr/>
          <a:lstStyle/>
          <a:p>
            <a:pPr algn="ctr"/>
            <a:r>
              <a:rPr lang="tr-TR" sz="2800" b="1" dirty="0"/>
              <a:t>EKSİK GÜNLER NEDENİYLE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4416" y="1363752"/>
            <a:ext cx="8568952" cy="4062651"/>
          </a:xfrm>
          <a:prstGeom prst="rect">
            <a:avLst/>
          </a:prstGeom>
        </p:spPr>
        <p:txBody>
          <a:bodyPr wrap="square">
            <a:spAutoFit/>
          </a:bodyPr>
          <a:lstStyle/>
          <a:p>
            <a:pPr algn="just"/>
            <a:r>
              <a:rPr lang="tr-TR" sz="2400" b="1" dirty="0"/>
              <a:t>Örnek 1-</a:t>
            </a:r>
            <a:r>
              <a:rPr lang="tr-TR" sz="2400" dirty="0"/>
              <a:t> (A) Limited Şirketince, 2019/Ocak ayına ilişkin asıl nitelikteki muhtasar ve prim hizmet beyannamesinde kayıtlı 3 sigortalıya ilişkin eksik gün nedenlerinin Kurumca geçerli sayılmaması halinde, Kurumca eksik bildirilen sürelere ilişkin ek nitelikteki muhtasar ve prim hizmet beyannamesi için beyannamenin verilmesi gereken sürenin son günü olan 25/02/2019 tarihinde geçerli asgari ücret üzerinden,</a:t>
            </a:r>
          </a:p>
          <a:p>
            <a:pPr algn="just"/>
            <a:r>
              <a:rPr lang="tr-TR" sz="2400" dirty="0"/>
              <a:t>	2.558,40 / 2 x 3= 3.837,00 TL idari para cezası uygulanacaktır.</a:t>
            </a:r>
          </a:p>
          <a:p>
            <a:pPr algn="just"/>
            <a:r>
              <a:rPr lang="tr-TR" sz="2400" dirty="0"/>
              <a:t>	</a:t>
            </a:r>
          </a:p>
          <a:p>
            <a:pPr algn="just"/>
            <a:endParaRPr lang="tr-TR" dirty="0"/>
          </a:p>
        </p:txBody>
      </p:sp>
    </p:spTree>
    <p:extLst>
      <p:ext uri="{BB962C8B-B14F-4D97-AF65-F5344CB8AC3E}">
        <p14:creationId xmlns:p14="http://schemas.microsoft.com/office/powerpoint/2010/main" val="33366831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7840" y="0"/>
            <a:ext cx="10297144" cy="706419"/>
          </a:xfrm>
        </p:spPr>
        <p:txBody>
          <a:bodyPr/>
          <a:lstStyle/>
          <a:p>
            <a:pPr algn="ctr"/>
            <a:r>
              <a:rPr lang="tr-TR" sz="2800" b="1" dirty="0"/>
              <a:t>EKSİK GÜNLER NEDENİYLE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0" y="948690"/>
            <a:ext cx="9036496" cy="5909310"/>
          </a:xfrm>
          <a:prstGeom prst="rect">
            <a:avLst/>
          </a:prstGeom>
        </p:spPr>
        <p:txBody>
          <a:bodyPr wrap="square">
            <a:spAutoFit/>
          </a:bodyPr>
          <a:lstStyle/>
          <a:p>
            <a:pPr algn="just"/>
            <a:r>
              <a:rPr lang="tr-TR" sz="2400" b="1" dirty="0"/>
              <a:t>Örnek 2: </a:t>
            </a:r>
            <a:r>
              <a:rPr lang="tr-TR" sz="2400" dirty="0"/>
              <a:t>1 </a:t>
            </a:r>
            <a:r>
              <a:rPr lang="tr-TR" sz="2400" dirty="0" err="1"/>
              <a:t>nolu</a:t>
            </a:r>
            <a:r>
              <a:rPr lang="tr-TR" sz="2400" dirty="0"/>
              <a:t> örnekte 3 sigortalıya ilişkin idari para cezasının uygulandığı tarihten sonra, aynı döneme ilişkin olarak bu defa işyerinden bildirimi yapılan 3 sigortalı dışındaki beş sigortalının eksik gün nedenlerinin Kurumca geçerli sayılmaması nedeniyle beyannamenin </a:t>
            </a:r>
            <a:r>
              <a:rPr lang="tr-TR" sz="2400" dirty="0" err="1"/>
              <a:t>re’sen</a:t>
            </a:r>
            <a:r>
              <a:rPr lang="tr-TR" sz="2400" dirty="0"/>
              <a:t> düzenlendiği varsayıldığında; işyeri bazında ilgili dönemde ceza üst sınırına ulaşılmamış olduğundan, sonradan 5 sigortalı için asgari ücretin 2 katını aşmayacak tutar kadar idari para cezası uygulanması gerekmektedir.</a:t>
            </a:r>
          </a:p>
          <a:p>
            <a:pPr algn="just"/>
            <a:endParaRPr lang="tr-TR" sz="2400" dirty="0"/>
          </a:p>
          <a:p>
            <a:pPr algn="just"/>
            <a:r>
              <a:rPr lang="tr-TR" sz="2400" b="1" u="sng" dirty="0"/>
              <a:t>İlk uygulanan idari para cezası: </a:t>
            </a:r>
            <a:r>
              <a:rPr lang="tr-TR" sz="2400" dirty="0"/>
              <a:t>2.558,40 / 2 X 3 = 3.837,00-TL </a:t>
            </a:r>
          </a:p>
          <a:p>
            <a:pPr algn="just"/>
            <a:r>
              <a:rPr lang="tr-TR" sz="2400" b="1" u="sng" dirty="0"/>
              <a:t>Uygulanabilecek toplam idari para cezası: </a:t>
            </a:r>
            <a:r>
              <a:rPr lang="tr-TR" sz="2400" dirty="0"/>
              <a:t>2.558,40 x2 = 5.116,00-TL. </a:t>
            </a:r>
          </a:p>
          <a:p>
            <a:pPr algn="just"/>
            <a:r>
              <a:rPr lang="tr-TR" sz="2400" b="1" u="sng" dirty="0"/>
              <a:t>5 sigortalı için uygulanması gereken idari para cezası: </a:t>
            </a:r>
            <a:r>
              <a:rPr lang="tr-TR" sz="2400" dirty="0"/>
              <a:t>5.116,00-3.837,00 = 1.279,00-TL olacaktır.</a:t>
            </a:r>
          </a:p>
          <a:p>
            <a:pPr algn="just"/>
            <a:r>
              <a:rPr lang="tr-TR" sz="2400" dirty="0"/>
              <a:t>	</a:t>
            </a:r>
          </a:p>
          <a:p>
            <a:pPr algn="just"/>
            <a:endParaRPr lang="tr-TR" dirty="0"/>
          </a:p>
        </p:txBody>
      </p:sp>
    </p:spTree>
    <p:extLst>
      <p:ext uri="{BB962C8B-B14F-4D97-AF65-F5344CB8AC3E}">
        <p14:creationId xmlns:p14="http://schemas.microsoft.com/office/powerpoint/2010/main" val="2405565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161764" y="826424"/>
            <a:ext cx="8892480" cy="5539978"/>
          </a:xfrm>
          <a:prstGeom prst="rect">
            <a:avLst/>
          </a:prstGeom>
        </p:spPr>
        <p:txBody>
          <a:bodyPr wrap="square">
            <a:spAutoFit/>
          </a:bodyPr>
          <a:lstStyle/>
          <a:p>
            <a:pPr algn="just"/>
            <a:r>
              <a:rPr lang="tr-TR" sz="2400" dirty="0"/>
              <a:t>Beyannamenin mahkeme kararı, Kurumun denetim ve kontrol ile görevlendirilmiş memurlarınca yapılan tespitler veya diğer kamu idarelerinin denetim elemanlarınca kendi mevzuatları gereğince yapacakları soruşturma, denetim ve incelemeler neticesinde ya da bankalar, döner sermayeli kuruluşlar, kamu idareleri ile kanunla kurulan kurum ve kuruluşlardan alınan bilgi ve belgelerden, </a:t>
            </a:r>
            <a:r>
              <a:rPr lang="tr-TR" sz="2400" b="1" i="1" dirty="0"/>
              <a:t>hizmetleri ve kazançları</a:t>
            </a:r>
            <a:r>
              <a:rPr lang="tr-TR" sz="2400" dirty="0"/>
              <a:t> Kuruma bildirilmediği veya eksik bildirildiği ya da </a:t>
            </a:r>
            <a:r>
              <a:rPr lang="tr-TR" sz="2400" b="1" i="1" dirty="0"/>
              <a:t>sadece hizmetlerinin </a:t>
            </a:r>
            <a:r>
              <a:rPr lang="tr-TR" sz="2400" dirty="0"/>
              <a:t>Kuruma eksik bildirildiği anlaşılan sigortalılarla ilgili olması hâlinde ceza;</a:t>
            </a:r>
          </a:p>
          <a:p>
            <a:pPr algn="just"/>
            <a:endParaRPr lang="tr-TR" sz="2400" dirty="0"/>
          </a:p>
          <a:p>
            <a:pPr marL="342900" indent="-342900" algn="just">
              <a:buFont typeface="Wingdings" panose="05000000000000000000" pitchFamily="2" charset="2"/>
              <a:buChar char="q"/>
            </a:pPr>
            <a:r>
              <a:rPr lang="tr-TR" sz="2400" dirty="0"/>
              <a:t>İşyeri bazında ve her bir beyanname dönemi için uygulanacaktır.</a:t>
            </a:r>
          </a:p>
          <a:p>
            <a:pPr marL="342900" indent="-342900" algn="just">
              <a:buFont typeface="Wingdings" panose="05000000000000000000" pitchFamily="2" charset="2"/>
              <a:buChar char="q"/>
            </a:pPr>
            <a:r>
              <a:rPr lang="tr-TR" sz="2400" dirty="0"/>
              <a:t>Beyannamenin asıl veya ek nitelikte olup olmadığı, işverence düzenlenip düzenlenmediği dikkate alınmayacaktır.</a:t>
            </a:r>
          </a:p>
          <a:p>
            <a:pPr algn="just"/>
            <a:endParaRPr lang="tr-TR" dirty="0"/>
          </a:p>
        </p:txBody>
      </p:sp>
    </p:spTree>
    <p:extLst>
      <p:ext uri="{BB962C8B-B14F-4D97-AF65-F5344CB8AC3E}">
        <p14:creationId xmlns:p14="http://schemas.microsoft.com/office/powerpoint/2010/main" val="13632040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161764" y="826424"/>
            <a:ext cx="8892480" cy="6278642"/>
          </a:xfrm>
          <a:prstGeom prst="rect">
            <a:avLst/>
          </a:prstGeom>
        </p:spPr>
        <p:txBody>
          <a:bodyPr wrap="square">
            <a:spAutoFit/>
          </a:bodyPr>
          <a:lstStyle/>
          <a:p>
            <a:pPr marL="342900" indent="-342900" algn="just">
              <a:buFont typeface="Wingdings" panose="05000000000000000000" pitchFamily="2" charset="2"/>
              <a:buChar char="q"/>
            </a:pPr>
            <a:r>
              <a:rPr lang="tr-TR" sz="2400" dirty="0"/>
              <a:t>Kamu idareleri ile 213 sayılı Vergi Usul Kanunu uyarınca bilanço esasına göre defter tutmak zorunda olanlar hakkında </a:t>
            </a:r>
            <a:r>
              <a:rPr lang="tr-TR" sz="2400" u="sng" dirty="0">
                <a:solidFill>
                  <a:srgbClr val="FF0000"/>
                </a:solidFill>
              </a:rPr>
              <a:t>asgari ücretin üç katını geçmemek üzere sigortalı başına aylık asgari ücret tutarında </a:t>
            </a:r>
            <a:r>
              <a:rPr lang="tr-TR" sz="2400" dirty="0"/>
              <a:t>uygulanacaktır.</a:t>
            </a:r>
          </a:p>
          <a:p>
            <a:pPr marL="342900" indent="-342900" algn="just">
              <a:buFont typeface="Wingdings" panose="05000000000000000000" pitchFamily="2" charset="2"/>
              <a:buChar char="q"/>
            </a:pPr>
            <a:r>
              <a:rPr lang="tr-TR" sz="2400" dirty="0"/>
              <a:t>Diğer defterleri tutmak zorunda olanlar hakkında asgari ücretin iki katını geçmemek üzere </a:t>
            </a:r>
            <a:r>
              <a:rPr lang="tr-TR" sz="2400" u="sng" dirty="0">
                <a:solidFill>
                  <a:srgbClr val="FF0000"/>
                </a:solidFill>
              </a:rPr>
              <a:t>sigortalı başına yarım asgari ücret tutarında</a:t>
            </a:r>
            <a:r>
              <a:rPr lang="tr-TR" sz="2400" u="sng" dirty="0"/>
              <a:t> </a:t>
            </a:r>
            <a:r>
              <a:rPr lang="tr-TR" sz="2400" dirty="0"/>
              <a:t>uygulanacaktır.</a:t>
            </a:r>
          </a:p>
          <a:p>
            <a:pPr marL="342900" indent="-342900" algn="just">
              <a:buFont typeface="Wingdings" panose="05000000000000000000" pitchFamily="2" charset="2"/>
              <a:buChar char="q"/>
            </a:pPr>
            <a:r>
              <a:rPr lang="tr-TR" sz="2400" dirty="0"/>
              <a:t>Defter tutmakla yükümlü olmayanlar hakkında aylık asgari ücreti geçmemek üzere sigortalı başına </a:t>
            </a:r>
            <a:r>
              <a:rPr lang="tr-TR" sz="2400" u="sng" dirty="0">
                <a:solidFill>
                  <a:srgbClr val="FF0000"/>
                </a:solidFill>
              </a:rPr>
              <a:t>asgari ücretin üçte biri tutarında </a:t>
            </a:r>
            <a:r>
              <a:rPr lang="tr-TR" sz="2400" dirty="0"/>
              <a:t>uygulanacaktır.</a:t>
            </a:r>
          </a:p>
          <a:p>
            <a:pPr marL="342900" indent="-342900" algn="just">
              <a:buFont typeface="Wingdings" panose="05000000000000000000" pitchFamily="2" charset="2"/>
              <a:buChar char="q"/>
            </a:pPr>
            <a:r>
              <a:rPr lang="tr-TR" sz="2400" dirty="0"/>
              <a:t>Kamu idareleri ile bilanço esasına göre tutmak zorunda olanlar için 3 sigortalı, diğer defterleri tutmak zorunda olanlar için 4 sigortalı, defter tutmakla yükümlü olmayanlar için 3 sigortalı hakkında uygulanacağından bu sayıları aşan sigortalılar için idari para cezası uygulanmayacaktır.</a:t>
            </a:r>
          </a:p>
          <a:p>
            <a:pPr algn="just"/>
            <a:endParaRPr lang="tr-TR" sz="2400" dirty="0"/>
          </a:p>
          <a:p>
            <a:pPr algn="just"/>
            <a:endParaRPr lang="tr-TR" dirty="0"/>
          </a:p>
        </p:txBody>
      </p:sp>
    </p:spTree>
    <p:extLst>
      <p:ext uri="{BB962C8B-B14F-4D97-AF65-F5344CB8AC3E}">
        <p14:creationId xmlns:p14="http://schemas.microsoft.com/office/powerpoint/2010/main" val="39713375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844824"/>
            <a:ext cx="8496944" cy="3693319"/>
          </a:xfrm>
          <a:prstGeom prst="rect">
            <a:avLst/>
          </a:prstGeom>
        </p:spPr>
        <p:txBody>
          <a:bodyPr wrap="square">
            <a:spAutoFit/>
          </a:bodyPr>
          <a:lstStyle/>
          <a:p>
            <a:pPr algn="just"/>
            <a:r>
              <a:rPr lang="tr-TR" sz="2400" b="1" dirty="0"/>
              <a:t>Örnek 1: </a:t>
            </a:r>
            <a:r>
              <a:rPr lang="tr-TR" sz="2400" dirty="0"/>
              <a:t>Bilanço esasına göre defter tutan (A) Limited şirketine ait (B) işyerinde çalışan iki sigortalının (d, e sigortalıları) 2019/Ocak ayına ilişkin hizmetlerinin ve kazançlarının bildirilmediğinin Kurumun denetim ve kontrol ile görevlendirilmiş memurlarınca yapılan tespitler sonucu anlaşıldığı varsayıldığında, anılan işveren aleyhine asgari ücretin 2 katı tutarında(2x 2.558,40=5.116,00-TL ) idari para cezası uygulanacaktır.</a:t>
            </a:r>
          </a:p>
          <a:p>
            <a:pPr algn="just"/>
            <a:endParaRPr lang="tr-TR" sz="2400" dirty="0"/>
          </a:p>
          <a:p>
            <a:pPr algn="just"/>
            <a:endParaRPr lang="tr-TR" dirty="0"/>
          </a:p>
        </p:txBody>
      </p:sp>
    </p:spTree>
    <p:extLst>
      <p:ext uri="{BB962C8B-B14F-4D97-AF65-F5344CB8AC3E}">
        <p14:creationId xmlns:p14="http://schemas.microsoft.com/office/powerpoint/2010/main" val="2859041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844824"/>
            <a:ext cx="8496944" cy="2954655"/>
          </a:xfrm>
          <a:prstGeom prst="rect">
            <a:avLst/>
          </a:prstGeom>
        </p:spPr>
        <p:txBody>
          <a:bodyPr wrap="square">
            <a:spAutoFit/>
          </a:bodyPr>
          <a:lstStyle/>
          <a:p>
            <a:pPr algn="just"/>
            <a:r>
              <a:rPr lang="tr-TR" sz="2400" b="1" dirty="0"/>
              <a:t>Örnek 2: </a:t>
            </a:r>
            <a:r>
              <a:rPr lang="tr-TR" sz="2400" dirty="0"/>
              <a:t>1 </a:t>
            </a:r>
            <a:r>
              <a:rPr lang="tr-TR" sz="2400" dirty="0" err="1"/>
              <a:t>nolu</a:t>
            </a:r>
            <a:r>
              <a:rPr lang="tr-TR" sz="2400" dirty="0"/>
              <a:t> örnekteki (d, e) sigortalısının hizmetlerinin ve kazançlarının bildirilmediği ayın 2019/Şubat ayı olduğu varsayıldığında, daha öncesinde 2019/Şubat için bu kapsamda uygulanmış herhangi bir ceza bulunmadığından asgari ücretin iki katı tutarında (2x 2.558,40=5.116,00-TL) idari para cezası uygulanacaktır.</a:t>
            </a:r>
          </a:p>
          <a:p>
            <a:pPr algn="just"/>
            <a:endParaRPr lang="tr-TR" sz="2400" dirty="0"/>
          </a:p>
          <a:p>
            <a:pPr algn="just"/>
            <a:endParaRPr lang="tr-TR" dirty="0"/>
          </a:p>
        </p:txBody>
      </p:sp>
    </p:spTree>
    <p:extLst>
      <p:ext uri="{BB962C8B-B14F-4D97-AF65-F5344CB8AC3E}">
        <p14:creationId xmlns:p14="http://schemas.microsoft.com/office/powerpoint/2010/main" val="229273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4E12AA8-F6D3-40FA-B6F5-4AE90C67CA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9F216F5-C91E-4104-8FE0-64C295A12FF6}"/>
              </a:ext>
            </a:extLst>
          </p:cNvPr>
          <p:cNvSpPr>
            <a:spLocks noGrp="1"/>
          </p:cNvSpPr>
          <p:nvPr>
            <p:ph idx="1"/>
          </p:nvPr>
        </p:nvSpPr>
        <p:spPr/>
        <p:txBody>
          <a:bodyPr/>
          <a:lstStyle/>
          <a:p>
            <a:pPr algn="just"/>
            <a:r>
              <a:rPr lang="tr-TR" dirty="0"/>
              <a:t>ÖRNEK : Kanuni merkezi Kayseri ilinde bulunan (G) A.Ş.'</a:t>
            </a:r>
            <a:r>
              <a:rPr lang="tr-TR" dirty="0" err="1"/>
              <a:t>nin</a:t>
            </a:r>
            <a:r>
              <a:rPr lang="tr-TR" dirty="0"/>
              <a:t>, Erciyes Vergi Dairesinde kurumlar vergisi, katma değer vergisi ve gelir (stopaj) vergisi yönünden mükellefiyeti bulunmaktadır. Aynı zamanda mükellefin İstanbul, Gaziantep, Sinop illerinde ve Kırıkkale ili Keskin ilçesinde şubeleri vardır. Mükellef kurum Kırıkkale ili Keskin ilçesinde bulunan şubesindeki çalışanları hariç olmak üzere tüm ücret ödemelerini Kayseri merkezden yapmaktadır.</a:t>
            </a:r>
          </a:p>
          <a:p>
            <a:pPr algn="just"/>
            <a:r>
              <a:rPr lang="tr-TR" dirty="0"/>
              <a:t>(G) A.Ş.'</a:t>
            </a:r>
            <a:r>
              <a:rPr lang="tr-TR" dirty="0" err="1"/>
              <a:t>nin</a:t>
            </a:r>
            <a:r>
              <a:rPr lang="tr-TR" dirty="0"/>
              <a:t> Kayseri, İstanbul, Gaziantep, Sinop'ta bulunan iş yerlerinde çalışan sigortalıların prime esas kazanç ve hizmet bilgileri (her bir şubeye ait kurum işyeri sicil numarası belirtilerek) Erciyes Vergi Dairesine elektronik ortamda gönderilecek olan Muhtasar ve Prim Hizmet Beyannamesine dahil edilecektir.</a:t>
            </a:r>
          </a:p>
          <a:p>
            <a:pPr algn="just"/>
            <a:r>
              <a:rPr lang="tr-TR" dirty="0"/>
              <a:t>Ancak Keskin'de yer alan şubesinde çalışanların ücret ödemelerinin bu ilçede yapılıyor olması nedeniyle, buradaki sigortalıların prime esas kazanç ve hizmet bilgileri ile vergi kesintilerini içeren Muhtasar ve Prim Hizmet Beyannamesinin Keskin Mal Müdürlüğüne elektronik ortamda gönderilmesi gerekmektedir.</a:t>
            </a:r>
          </a:p>
          <a:p>
            <a:endParaRPr lang="tr-TR" dirty="0"/>
          </a:p>
        </p:txBody>
      </p:sp>
    </p:spTree>
    <p:extLst>
      <p:ext uri="{BB962C8B-B14F-4D97-AF65-F5344CB8AC3E}">
        <p14:creationId xmlns:p14="http://schemas.microsoft.com/office/powerpoint/2010/main" val="16634923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143508" y="836712"/>
            <a:ext cx="8748972" cy="6278642"/>
          </a:xfrm>
          <a:prstGeom prst="rect">
            <a:avLst/>
          </a:prstGeom>
        </p:spPr>
        <p:txBody>
          <a:bodyPr wrap="square">
            <a:spAutoFit/>
          </a:bodyPr>
          <a:lstStyle/>
          <a:p>
            <a:pPr algn="just"/>
            <a:r>
              <a:rPr lang="tr-TR" sz="2400" b="1" dirty="0"/>
              <a:t>Örnek 3: </a:t>
            </a:r>
            <a:r>
              <a:rPr lang="tr-TR" sz="2400" dirty="0"/>
              <a:t>1 </a:t>
            </a:r>
            <a:r>
              <a:rPr lang="tr-TR" sz="2400" dirty="0" err="1"/>
              <a:t>nolu</a:t>
            </a:r>
            <a:r>
              <a:rPr lang="tr-TR" sz="2400" dirty="0"/>
              <a:t> örnekteki (B) işyerinde çalışan üç sigortalının (g, h, ı sigortalıları) aynı döneme (2019/Ocak ayına) ilişkin hizmetlerinin ve kazançlarının bildirilmediğinin bu defa mahkeme kararı neticesinde anlaşıldığı varsayıldığında, söz konusu işyerine asgari ücretin 2 katı kadar ceza uygulanmış ve ceza üst sınırına ulaşılmamış olduğundan, mahkeme kararı ile sonradan tespiti yapılan 3 sigortalı için asgari ücretin 3 katını aşmayacak tutar kadar idari para cezası uygulanması gerekmektedir.</a:t>
            </a:r>
          </a:p>
          <a:p>
            <a:pPr algn="just"/>
            <a:endParaRPr lang="tr-TR" sz="2400" dirty="0"/>
          </a:p>
          <a:p>
            <a:pPr algn="just"/>
            <a:r>
              <a:rPr lang="tr-TR" sz="2400" b="1" u="sng" dirty="0"/>
              <a:t>İlk uygulanan idari para cezası: </a:t>
            </a:r>
            <a:r>
              <a:rPr lang="tr-TR" sz="2400" dirty="0"/>
              <a:t>2x 2.558,40=5.116,00-TL </a:t>
            </a:r>
          </a:p>
          <a:p>
            <a:pPr algn="just"/>
            <a:r>
              <a:rPr lang="tr-TR" sz="2400" b="1" u="sng" dirty="0"/>
              <a:t>Uygulanabilecek toplam idari para cezası:</a:t>
            </a:r>
            <a:r>
              <a:rPr lang="tr-TR" sz="2400" dirty="0"/>
              <a:t>2.558,40 X 3 = 7.675,00-TL </a:t>
            </a:r>
          </a:p>
          <a:p>
            <a:pPr algn="just"/>
            <a:r>
              <a:rPr lang="tr-TR" sz="2400" b="1" u="sng" dirty="0"/>
              <a:t>3 sigortalı için uygulanması gereken idari para cezası: </a:t>
            </a:r>
            <a:r>
              <a:rPr lang="tr-TR" sz="2400" dirty="0"/>
              <a:t>7.675,00-5.116,00 = 2.559,00-TL olacaktır.</a:t>
            </a:r>
          </a:p>
          <a:p>
            <a:pPr algn="just"/>
            <a:endParaRPr lang="tr-TR" sz="2400" dirty="0"/>
          </a:p>
          <a:p>
            <a:pPr algn="just"/>
            <a:endParaRPr lang="tr-TR" dirty="0"/>
          </a:p>
        </p:txBody>
      </p:sp>
    </p:spTree>
    <p:extLst>
      <p:ext uri="{BB962C8B-B14F-4D97-AF65-F5344CB8AC3E}">
        <p14:creationId xmlns:p14="http://schemas.microsoft.com/office/powerpoint/2010/main" val="6128594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7"/>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49808" y="836712"/>
            <a:ext cx="8568952" cy="6278642"/>
          </a:xfrm>
          <a:prstGeom prst="rect">
            <a:avLst/>
          </a:prstGeom>
        </p:spPr>
        <p:txBody>
          <a:bodyPr wrap="square">
            <a:spAutoFit/>
          </a:bodyPr>
          <a:lstStyle/>
          <a:p>
            <a:pPr algn="just"/>
            <a:r>
              <a:rPr lang="tr-TR" sz="2400" dirty="0"/>
              <a:t>Beyannamenin mahkeme kararı, Kurumun denetim ve kontrol ile görevlendirilmiş memurlarınca yapılan tespitler veya diğer kamu idarelerinin denetim elemanlarınca kendi mevzuatları gereğince yapacakları soruşturma, denetim ve incelemeler neticesinde ya da bankalar, döner sermayeli kuruluşlar, kamu idareleri ile kanunla kurulan kurum ve kuruluşlardan alınan bilgi ve belgelerden, </a:t>
            </a:r>
            <a:r>
              <a:rPr lang="tr-TR" sz="2400" b="1" i="1" u="sng" dirty="0">
                <a:solidFill>
                  <a:srgbClr val="FF0000"/>
                </a:solidFill>
              </a:rPr>
              <a:t>sadece prime esas kazançlarının </a:t>
            </a:r>
            <a:r>
              <a:rPr lang="tr-TR" sz="2400" u="sng" dirty="0">
                <a:solidFill>
                  <a:srgbClr val="FF0000"/>
                </a:solidFill>
              </a:rPr>
              <a:t>Kuruma eksik bildirildiği anlaşılan sigortalılarla ilgili olması hâlinde ceza;</a:t>
            </a:r>
          </a:p>
          <a:p>
            <a:pPr algn="just"/>
            <a:endParaRPr lang="tr-TR" sz="2400" dirty="0"/>
          </a:p>
          <a:p>
            <a:pPr marL="342900" indent="-342900" algn="just">
              <a:buFont typeface="Wingdings" panose="05000000000000000000" pitchFamily="2" charset="2"/>
              <a:buChar char="q"/>
            </a:pPr>
            <a:r>
              <a:rPr lang="tr-TR" sz="2400" dirty="0"/>
              <a:t>İşyeri bazında ve her bir beyanname dönemi için tutulan defter türü dikkate alınmaksızın uygulanacaktır.</a:t>
            </a:r>
          </a:p>
          <a:p>
            <a:pPr marL="342900" indent="-342900" algn="just">
              <a:buFont typeface="Wingdings" panose="05000000000000000000" pitchFamily="2" charset="2"/>
              <a:buChar char="q"/>
            </a:pPr>
            <a:r>
              <a:rPr lang="tr-TR" sz="2400" dirty="0"/>
              <a:t>Beyannamenin asıl veya ek nitelikte olup olmadığı, işverence düzenlenip düzenlenmediğinin dikkate alınmayacaktır.</a:t>
            </a:r>
          </a:p>
          <a:p>
            <a:endParaRPr lang="tr-TR" sz="2400" dirty="0"/>
          </a:p>
          <a:p>
            <a:pPr algn="just"/>
            <a:endParaRPr lang="tr-TR" dirty="0"/>
          </a:p>
        </p:txBody>
      </p:sp>
    </p:spTree>
    <p:extLst>
      <p:ext uri="{BB962C8B-B14F-4D97-AF65-F5344CB8AC3E}">
        <p14:creationId xmlns:p14="http://schemas.microsoft.com/office/powerpoint/2010/main" val="20500078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973904"/>
            <a:ext cx="8568952" cy="5539978"/>
          </a:xfrm>
          <a:prstGeom prst="rect">
            <a:avLst/>
          </a:prstGeom>
        </p:spPr>
        <p:txBody>
          <a:bodyPr wrap="square">
            <a:spAutoFit/>
          </a:bodyPr>
          <a:lstStyle/>
          <a:p>
            <a:pPr algn="just"/>
            <a:r>
              <a:rPr lang="tr-TR" sz="2400" dirty="0"/>
              <a:t>Beyannamenin mahkeme kararı, Kurumun denetim ve kontrol ile görevlendirilmiş memurlarınca yapılan tespitler veya diğer kamu idarelerinin denetim elemanlarınca kendi mevzuatları gereğince yapacakları soruşturma, denetim ve incelemeler neticesinde ya da bankalar, döner sermayeli kuruluşlar, kamu idareleri ile kanunla kurulan kurum ve kuruluşlardan alınan bilgi ve belgelerden, </a:t>
            </a:r>
            <a:r>
              <a:rPr lang="tr-TR" sz="2400" b="1" i="1" dirty="0"/>
              <a:t>sadece prime esas kazançlarının </a:t>
            </a:r>
            <a:r>
              <a:rPr lang="tr-TR" sz="2400" dirty="0"/>
              <a:t>Kuruma eksik bildirildiği anlaşılan sigortalılarla ilgili olması hâlinde ceza;</a:t>
            </a:r>
          </a:p>
          <a:p>
            <a:endParaRPr lang="tr-TR" sz="2400" dirty="0"/>
          </a:p>
          <a:p>
            <a:pPr marL="342900" indent="-342900" algn="just">
              <a:buFont typeface="Wingdings" panose="05000000000000000000" pitchFamily="2" charset="2"/>
              <a:buChar char="q"/>
            </a:pPr>
            <a:r>
              <a:rPr lang="tr-TR" sz="2400" b="1" u="sng" dirty="0">
                <a:solidFill>
                  <a:srgbClr val="FF0000"/>
                </a:solidFill>
              </a:rPr>
              <a:t>Aylık asgari ücretin onda birinden az, iki katından fazla olmamak üzere tespit edilen prime esas kazanç tutarında uygulanacaktır.</a:t>
            </a:r>
          </a:p>
          <a:p>
            <a:pPr marL="342900" indent="-342900" algn="just">
              <a:buFont typeface="Wingdings" panose="05000000000000000000" pitchFamily="2" charset="2"/>
              <a:buChar char="q"/>
            </a:pPr>
            <a:r>
              <a:rPr lang="tr-TR" sz="2400" dirty="0"/>
              <a:t>Asgari ücretin iki katına ulaşıncaya kadar uygulanacaktır.</a:t>
            </a:r>
          </a:p>
          <a:p>
            <a:pPr algn="just"/>
            <a:endParaRPr lang="tr-TR" dirty="0"/>
          </a:p>
        </p:txBody>
      </p:sp>
    </p:spTree>
    <p:extLst>
      <p:ext uri="{BB962C8B-B14F-4D97-AF65-F5344CB8AC3E}">
        <p14:creationId xmlns:p14="http://schemas.microsoft.com/office/powerpoint/2010/main" val="26790045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343904"/>
            <a:ext cx="8568952" cy="3693319"/>
          </a:xfrm>
          <a:prstGeom prst="rect">
            <a:avLst/>
          </a:prstGeom>
        </p:spPr>
        <p:txBody>
          <a:bodyPr wrap="square">
            <a:spAutoFit/>
          </a:bodyPr>
          <a:lstStyle/>
          <a:p>
            <a:pPr algn="just"/>
            <a:r>
              <a:rPr lang="tr-TR" sz="2400" b="1" dirty="0"/>
              <a:t>Örnek 1:</a:t>
            </a:r>
            <a:r>
              <a:rPr lang="tr-TR" sz="2400" dirty="0"/>
              <a:t> Bilanço esasına göre defter tutan (A) Limited Şirketi ait (B) işyerinde çalışan 3 sigortalının 2020/Ocak ayına ilişkin muhtasar ve prim hizmet beyannamesindeki prime esas kazançlarının 1.000,50 TL eksik bildirildiğinin 16/03/2020 tarihinde Kurumun denetim ve kontrol ile görevlendirilmiş memurlarınca yapılan tespitler sonucu anlaşıldığı varsayıldığında, </a:t>
            </a:r>
            <a:r>
              <a:rPr lang="tr-TR" sz="2400"/>
              <a:t>2.943,00/10=294,30 TL, 2.943,00x2=5.886,00 </a:t>
            </a:r>
            <a:r>
              <a:rPr lang="tr-TR" sz="2400" dirty="0"/>
              <a:t>TL anılan işveren aleyhine 1.000,00- TL tutarında idari para cezası uygulanacaktır.</a:t>
            </a:r>
          </a:p>
          <a:p>
            <a:pPr algn="just"/>
            <a:endParaRPr lang="tr-TR" dirty="0"/>
          </a:p>
        </p:txBody>
      </p:sp>
    </p:spTree>
    <p:extLst>
      <p:ext uri="{BB962C8B-B14F-4D97-AF65-F5344CB8AC3E}">
        <p14:creationId xmlns:p14="http://schemas.microsoft.com/office/powerpoint/2010/main" val="32318960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343904"/>
            <a:ext cx="8568952" cy="4431983"/>
          </a:xfrm>
          <a:prstGeom prst="rect">
            <a:avLst/>
          </a:prstGeom>
        </p:spPr>
        <p:txBody>
          <a:bodyPr wrap="square">
            <a:spAutoFit/>
          </a:bodyPr>
          <a:lstStyle/>
          <a:p>
            <a:pPr algn="just"/>
            <a:r>
              <a:rPr lang="tr-TR" sz="2400" b="1" dirty="0"/>
              <a:t>Örnek 2:</a:t>
            </a:r>
            <a:r>
              <a:rPr lang="tr-TR" sz="2400" dirty="0"/>
              <a:t> 1 </a:t>
            </a:r>
            <a:r>
              <a:rPr lang="tr-TR" sz="2400" dirty="0" err="1"/>
              <a:t>nolu</a:t>
            </a:r>
            <a:r>
              <a:rPr lang="tr-TR" sz="2400" dirty="0"/>
              <a:t> örnekte eksik bildirilen prime esas kazancın 100,75 TL olduğu varsayıldığında, 100,75 ≤ 2.558,40/10=255,84 = 255,00 TL anılan işveren aleyhine     255,00- TL tutarında idari para cezası uygulanacaktır.</a:t>
            </a:r>
          </a:p>
          <a:p>
            <a:pPr algn="just"/>
            <a:endParaRPr lang="tr-TR" sz="2400" dirty="0"/>
          </a:p>
          <a:p>
            <a:pPr algn="just"/>
            <a:r>
              <a:rPr lang="tr-TR" sz="2400" b="1" dirty="0"/>
              <a:t>Örnek 3: </a:t>
            </a:r>
            <a:r>
              <a:rPr lang="tr-TR" sz="2400" dirty="0"/>
              <a:t>1 </a:t>
            </a:r>
            <a:r>
              <a:rPr lang="tr-TR" sz="2400" dirty="0" err="1"/>
              <a:t>nolu</a:t>
            </a:r>
            <a:r>
              <a:rPr lang="tr-TR" sz="2400" dirty="0"/>
              <a:t> örnekte eksik bildirilen prime esas kazancın 5.500 TL olduğu varsayıldığında, anılan işveren aleyhine 5.500 TL &gt;2.558,40 X 2=5.116,00 olduğundan asgari ücretin iki katı tutarında (5.116,00 TL) idari para cezası uygulanacaktır.</a:t>
            </a:r>
          </a:p>
          <a:p>
            <a:endParaRPr lang="tr-TR" sz="2400" dirty="0"/>
          </a:p>
          <a:p>
            <a:pPr algn="just"/>
            <a:endParaRPr lang="tr-TR" dirty="0"/>
          </a:p>
        </p:txBody>
      </p:sp>
    </p:spTree>
    <p:extLst>
      <p:ext uri="{BB962C8B-B14F-4D97-AF65-F5344CB8AC3E}">
        <p14:creationId xmlns:p14="http://schemas.microsoft.com/office/powerpoint/2010/main" val="11551410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MAHKEME KARARI VB.NEDENLERLE DÜZENLENECEK </a:t>
            </a:r>
            <a:br>
              <a:rPr lang="tr-TR" sz="2800" b="1" dirty="0"/>
            </a:br>
            <a:r>
              <a:rPr lang="tr-TR" sz="2800" b="1" dirty="0"/>
              <a:t>BEYANNAMEYE UYGULANACAK CEZA</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467544" y="1020088"/>
            <a:ext cx="8568952" cy="5909310"/>
          </a:xfrm>
          <a:prstGeom prst="rect">
            <a:avLst/>
          </a:prstGeom>
        </p:spPr>
        <p:txBody>
          <a:bodyPr wrap="square">
            <a:spAutoFit/>
          </a:bodyPr>
          <a:lstStyle/>
          <a:p>
            <a:pPr algn="just"/>
            <a:r>
              <a:rPr lang="tr-TR" sz="2400" b="1" dirty="0"/>
              <a:t>Örnek 4: </a:t>
            </a:r>
            <a:r>
              <a:rPr lang="tr-TR" sz="2400" dirty="0"/>
              <a:t>İşletme esasına göre defter tutan (B) işyerinde çalışan 20 sigortalının 2019/Ocak ayına ilişkin muhtasar ve prim hizmet beyannamesindeki prime esas kazançlarının 5.300,00 TL eksik bildirildiğinin 16/04/2019 tarihinde kesinleşen mahkeme kararı neticesinde anlaşıldığı, aynı beyanname dönemine ilişkin bu defa 09/08/2019 tarihinde Kurumun denetim ve kontrol ile görevlendirilmiş memurlarınca yapılan tespit sonucu 30 sigortalının prime esas kazanç tutarının ise 5.453,25-TL eksik bildirildiği varsayıldığında, söz konusu işyerine (5.300,00 TL&gt;2.558,40 X 2=5.116,00) olduğundan asgari ücretin iki katı tutarında (5.116,00 TL) ceza uygulandığı ve ceza üst sınırına ulaşıldığı için, sonradan tespiti yapılan 30 sigortalı bakımından ceza uygulanmayacaktır.</a:t>
            </a:r>
          </a:p>
          <a:p>
            <a:endParaRPr lang="tr-TR" sz="2400" dirty="0"/>
          </a:p>
          <a:p>
            <a:pPr algn="just"/>
            <a:endParaRPr lang="tr-TR" dirty="0"/>
          </a:p>
        </p:txBody>
      </p:sp>
    </p:spTree>
    <p:extLst>
      <p:ext uri="{BB962C8B-B14F-4D97-AF65-F5344CB8AC3E}">
        <p14:creationId xmlns:p14="http://schemas.microsoft.com/office/powerpoint/2010/main" val="14559099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MESLEK KODUNUN YANLIŞ BİLDİRİLMESİNDE </a:t>
            </a:r>
            <a:br>
              <a:rPr lang="tr-TR" sz="2800" b="1" dirty="0"/>
            </a:br>
            <a:r>
              <a:rPr lang="tr-TR" sz="2800" b="1" dirty="0"/>
              <a:t>CEZA UYGULAMASI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3528" y="1343904"/>
            <a:ext cx="8424936" cy="3816429"/>
          </a:xfrm>
          <a:prstGeom prst="rect">
            <a:avLst/>
          </a:prstGeom>
        </p:spPr>
        <p:txBody>
          <a:bodyPr wrap="square">
            <a:spAutoFit/>
          </a:bodyPr>
          <a:lstStyle/>
          <a:p>
            <a:pPr algn="just"/>
            <a:r>
              <a:rPr lang="tr-TR" sz="3200" b="1" i="1" u="sng" dirty="0"/>
              <a:t>Muhtasar ve prim hizmet beyannamesinde </a:t>
            </a:r>
            <a:r>
              <a:rPr lang="tr-TR" sz="3200" dirty="0"/>
              <a:t>sigortalıların işyerlerinde fiilen yaptıkları işe uygun meslek adı ve kodunun, gerçeğe aykırı  bildirilmesi durumunda </a:t>
            </a:r>
            <a:r>
              <a:rPr lang="tr-TR" sz="3200" u="sng" dirty="0"/>
              <a:t>aylık brüt asgari ücreti geçmemek şartıyla</a:t>
            </a:r>
            <a:r>
              <a:rPr lang="tr-TR" sz="3200" dirty="0"/>
              <a:t> her bir işyeri için sigortalı başına  </a:t>
            </a:r>
            <a:r>
              <a:rPr lang="tr-TR" sz="3200" u="sng" dirty="0">
                <a:solidFill>
                  <a:srgbClr val="FF0000"/>
                </a:solidFill>
              </a:rPr>
              <a:t>brüt asgari ücretin onda biri</a:t>
            </a:r>
            <a:r>
              <a:rPr lang="tr-TR" sz="3200" dirty="0"/>
              <a:t> tutarında idari para cezası uygulanacaktır.</a:t>
            </a:r>
          </a:p>
          <a:p>
            <a:pPr algn="just"/>
            <a:endParaRPr lang="tr-TR" dirty="0"/>
          </a:p>
        </p:txBody>
      </p:sp>
    </p:spTree>
    <p:extLst>
      <p:ext uri="{BB962C8B-B14F-4D97-AF65-F5344CB8AC3E}">
        <p14:creationId xmlns:p14="http://schemas.microsoft.com/office/powerpoint/2010/main" val="37266363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MESLEK KODUNUN YANLIŞ BİLDİRİLMESİNDE </a:t>
            </a:r>
            <a:br>
              <a:rPr lang="tr-TR" sz="2800" b="1" dirty="0"/>
            </a:br>
            <a:r>
              <a:rPr lang="tr-TR" sz="2800" b="1" dirty="0"/>
              <a:t>CEZA UYGULAMASI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95536" y="983512"/>
            <a:ext cx="8424936" cy="6647974"/>
          </a:xfrm>
          <a:prstGeom prst="rect">
            <a:avLst/>
          </a:prstGeom>
        </p:spPr>
        <p:txBody>
          <a:bodyPr wrap="square">
            <a:spAutoFit/>
          </a:bodyPr>
          <a:lstStyle/>
          <a:p>
            <a:pPr marL="342900" indent="-342900" algn="just">
              <a:buFont typeface="Wingdings" panose="05000000000000000000" pitchFamily="2" charset="2"/>
              <a:buChar char="q"/>
            </a:pPr>
            <a:r>
              <a:rPr lang="tr-TR" sz="2400" dirty="0"/>
              <a:t>Cezanın uygulanmasına 2018/Ocak ayına ilişkin beyannameden itibaren başlanacaktır.</a:t>
            </a:r>
          </a:p>
          <a:p>
            <a:pPr algn="just"/>
            <a:endParaRPr lang="tr-TR" sz="2400" dirty="0"/>
          </a:p>
          <a:p>
            <a:pPr marL="342900" indent="-342900" algn="just">
              <a:buFont typeface="Wingdings" panose="05000000000000000000" pitchFamily="2" charset="2"/>
              <a:buChar char="q"/>
            </a:pPr>
            <a:r>
              <a:rPr lang="tr-TR" sz="2400" dirty="0"/>
              <a:t>Beyannamede kayıtlı sigortalı sayısı başına aylık asgari ücretin yarısı tutarında uygulanacaktır.</a:t>
            </a:r>
          </a:p>
          <a:p>
            <a:pPr marL="342900" indent="-342900" algn="just">
              <a:buFont typeface="Wingdings" panose="05000000000000000000" pitchFamily="2" charset="2"/>
              <a:buChar char="q"/>
            </a:pPr>
            <a:endParaRPr lang="tr-TR" sz="2400" dirty="0"/>
          </a:p>
          <a:p>
            <a:pPr marL="342900" indent="-342900" algn="just">
              <a:buFont typeface="Wingdings" panose="05000000000000000000" pitchFamily="2" charset="2"/>
              <a:buChar char="q"/>
            </a:pPr>
            <a:r>
              <a:rPr lang="tr-TR" sz="2400" dirty="0"/>
              <a:t>İşyeri bazında ve her bir beyanname dönemi için uygulanması gerekmektedir.</a:t>
            </a:r>
          </a:p>
          <a:p>
            <a:pPr algn="just"/>
            <a:endParaRPr lang="tr-TR" sz="2400" dirty="0"/>
          </a:p>
          <a:p>
            <a:pPr marL="342900" indent="-342900" algn="just">
              <a:buFont typeface="Wingdings" panose="05000000000000000000" pitchFamily="2" charset="2"/>
              <a:buChar char="q"/>
            </a:pPr>
            <a:r>
              <a:rPr lang="tr-TR" sz="2400" dirty="0"/>
              <a:t>Aylık asgari ücreti geçmeyecektir.</a:t>
            </a:r>
          </a:p>
          <a:p>
            <a:pPr marL="342900" indent="-342900" algn="just">
              <a:buFont typeface="Wingdings" panose="05000000000000000000" pitchFamily="2" charset="2"/>
              <a:buChar char="q"/>
            </a:pPr>
            <a:endParaRPr lang="tr-TR" sz="2400" dirty="0"/>
          </a:p>
          <a:p>
            <a:pPr marL="342900" indent="-342900" algn="just">
              <a:buFont typeface="Wingdings" panose="05000000000000000000" pitchFamily="2" charset="2"/>
              <a:buChar char="q"/>
            </a:pPr>
            <a:r>
              <a:rPr lang="tr-TR" sz="2400" dirty="0"/>
              <a:t>Ceza en fazla toplam 10 sigortalı hakkında uygulanacağından bu sayıyı aşan sigortalılar için idari para cezası uygulanmayacaktır.</a:t>
            </a:r>
          </a:p>
          <a:p>
            <a:pPr algn="just"/>
            <a:endParaRPr lang="tr-TR" sz="2400" dirty="0"/>
          </a:p>
          <a:p>
            <a:pPr algn="just"/>
            <a:endParaRPr lang="tr-TR" sz="2400" dirty="0"/>
          </a:p>
          <a:p>
            <a:pPr algn="just"/>
            <a:endParaRPr lang="tr-TR" sz="2400" dirty="0"/>
          </a:p>
          <a:p>
            <a:pPr algn="just"/>
            <a:endParaRPr lang="tr-TR" dirty="0"/>
          </a:p>
        </p:txBody>
      </p:sp>
    </p:spTree>
    <p:extLst>
      <p:ext uri="{BB962C8B-B14F-4D97-AF65-F5344CB8AC3E}">
        <p14:creationId xmlns:p14="http://schemas.microsoft.com/office/powerpoint/2010/main" val="3548225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10297144" cy="706419"/>
          </a:xfrm>
        </p:spPr>
        <p:txBody>
          <a:bodyPr/>
          <a:lstStyle/>
          <a:p>
            <a:pPr algn="ctr"/>
            <a:r>
              <a:rPr lang="tr-TR" sz="2800" b="1" dirty="0"/>
              <a:t>MESLEK KODUNUN YANLIŞ BİLDİRİLMESİNDE </a:t>
            </a:r>
            <a:br>
              <a:rPr lang="tr-TR" sz="2800" b="1" dirty="0"/>
            </a:br>
            <a:r>
              <a:rPr lang="tr-TR" sz="2800" b="1" dirty="0"/>
              <a:t>CEZA UYGULAMASI</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461072" y="1484784"/>
            <a:ext cx="8424936" cy="3693319"/>
          </a:xfrm>
          <a:prstGeom prst="rect">
            <a:avLst/>
          </a:prstGeom>
        </p:spPr>
        <p:txBody>
          <a:bodyPr wrap="square">
            <a:spAutoFit/>
          </a:bodyPr>
          <a:lstStyle/>
          <a:p>
            <a:pPr algn="just"/>
            <a:r>
              <a:rPr lang="tr-TR" sz="2400" b="1" dirty="0"/>
              <a:t>Örnek 1- </a:t>
            </a:r>
            <a:r>
              <a:rPr lang="tr-TR" sz="2400" dirty="0"/>
              <a:t>(A) işverenine ait Amasya’daki işyerinde çalıştırılan 4 adet sigortalının, Kırşehir’deki işyerinde çalıştırılan 2 adet sigortalının 2020/Ocak ayına ilişkin muhtasar prim ve hizmet beyannamesinde meslek adı ve kodunun, gerçeğe aykırı bildirilmesi halinde anılan işveren aleyhine, 6 sigortalı için sigortalı başına asgari ücretin onda biri tutarında idari para cezası uygulanacaktır.</a:t>
            </a:r>
          </a:p>
          <a:p>
            <a:pPr algn="just"/>
            <a:endParaRPr lang="tr-TR" sz="2400" dirty="0"/>
          </a:p>
          <a:p>
            <a:pPr algn="just"/>
            <a:endParaRPr lang="tr-TR" sz="2400" dirty="0"/>
          </a:p>
          <a:p>
            <a:pPr algn="just"/>
            <a:endParaRPr lang="tr-TR" dirty="0"/>
          </a:p>
        </p:txBody>
      </p:sp>
    </p:spTree>
    <p:extLst>
      <p:ext uri="{BB962C8B-B14F-4D97-AF65-F5344CB8AC3E}">
        <p14:creationId xmlns:p14="http://schemas.microsoft.com/office/powerpoint/2010/main" val="20501307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800" b="1" dirty="0"/>
              <a:t>DİĞER HUSUSLAR</a:t>
            </a:r>
          </a:p>
        </p:txBody>
      </p:sp>
      <p:sp>
        <p:nvSpPr>
          <p:cNvPr id="4" name="Dikdörtgen 3"/>
          <p:cNvSpPr/>
          <p:nvPr/>
        </p:nvSpPr>
        <p:spPr>
          <a:xfrm>
            <a:off x="323528" y="980728"/>
            <a:ext cx="8568952" cy="726353"/>
          </a:xfrm>
          <a:prstGeom prst="rect">
            <a:avLst/>
          </a:prstGeom>
        </p:spPr>
        <p:txBody>
          <a:bodyPr wrap="square">
            <a:spAutoFit/>
          </a:bodyPr>
          <a:lstStyle/>
          <a:p>
            <a:endParaRPr lang="tr-TR" sz="2000" dirty="0"/>
          </a:p>
          <a:p>
            <a:pPr lvl="0" algn="just" fontAlgn="auto">
              <a:lnSpc>
                <a:spcPct val="90000"/>
              </a:lnSpc>
              <a:spcBef>
                <a:spcPts val="600"/>
              </a:spcBef>
              <a:spcAft>
                <a:spcPts val="600"/>
              </a:spcAft>
              <a:tabLst>
                <a:tab pos="4848225" algn="l"/>
              </a:tabLst>
            </a:pPr>
            <a:r>
              <a:rPr lang="tr-TR" dirty="0">
                <a:solidFill>
                  <a:srgbClr val="002060"/>
                </a:solidFill>
                <a:latin typeface="+mn-lt"/>
              </a:rPr>
              <a:t> </a:t>
            </a:r>
            <a:endParaRPr lang="tr-TR" dirty="0">
              <a:solidFill>
                <a:srgbClr val="0000CC"/>
              </a:solidFill>
              <a:latin typeface="+mn-lt"/>
            </a:endParaRPr>
          </a:p>
        </p:txBody>
      </p:sp>
      <p:sp>
        <p:nvSpPr>
          <p:cNvPr id="3" name="Dikdörtgen 2"/>
          <p:cNvSpPr/>
          <p:nvPr/>
        </p:nvSpPr>
        <p:spPr>
          <a:xfrm>
            <a:off x="324784" y="476672"/>
            <a:ext cx="8568952" cy="7032694"/>
          </a:xfrm>
          <a:prstGeom prst="rect">
            <a:avLst/>
          </a:prstGeom>
        </p:spPr>
        <p:txBody>
          <a:bodyPr wrap="square">
            <a:spAutoFit/>
          </a:bodyPr>
          <a:lstStyle/>
          <a:p>
            <a:pPr algn="just"/>
            <a:endParaRPr lang="tr-TR" sz="2300" dirty="0"/>
          </a:p>
          <a:p>
            <a:pPr marL="342900" indent="-342900" algn="just">
              <a:buFont typeface="Wingdings" panose="05000000000000000000" pitchFamily="2" charset="2"/>
              <a:buChar char="v"/>
            </a:pPr>
            <a:r>
              <a:rPr lang="tr-TR" sz="2300" dirty="0"/>
              <a:t>Türkiye genelinde uygulamaya 2020/Ocak beyannamesinden itibaren başlanacaktır.</a:t>
            </a:r>
          </a:p>
          <a:p>
            <a:pPr marL="342900" indent="-342900" algn="just">
              <a:buFont typeface="Wingdings" panose="05000000000000000000" pitchFamily="2" charset="2"/>
              <a:buChar char="v"/>
            </a:pPr>
            <a:endParaRPr lang="tr-TR" sz="2300" dirty="0"/>
          </a:p>
          <a:p>
            <a:pPr marL="342900" indent="-342900" algn="just">
              <a:buFont typeface="Wingdings" panose="05000000000000000000" pitchFamily="2" charset="2"/>
              <a:buChar char="v"/>
            </a:pPr>
            <a:r>
              <a:rPr lang="tr-TR" sz="2300" dirty="0"/>
              <a:t>Muhtasar ve Prim Hizmet Beyannamesinin elektronik ortamda gönderilebilmesi için şifre verilmesi ve kullanılmasına ilişkin işlemler Gelir İdaresi Başkanlığınca yapılacaktır.</a:t>
            </a:r>
          </a:p>
          <a:p>
            <a:pPr marL="342900" indent="-342900" algn="just">
              <a:buFont typeface="Wingdings" panose="05000000000000000000" pitchFamily="2" charset="2"/>
              <a:buChar char="v"/>
            </a:pPr>
            <a:endParaRPr lang="tr-TR" sz="2300" dirty="0"/>
          </a:p>
          <a:p>
            <a:pPr marL="342900" indent="-342900" algn="just">
              <a:buFont typeface="Wingdings" panose="05000000000000000000" pitchFamily="2" charset="2"/>
              <a:buChar char="v"/>
            </a:pPr>
            <a:r>
              <a:rPr lang="tr-TR" sz="2300" dirty="0"/>
              <a:t>Muhtasar ve Prim Hizmet Beyannamesi dışında kalan Sosyal Güvenlik Kurumuna karşı elektronik ortamda yerine getirilmesi gereken yükümlükler için şifre verilmeye devam edilecektir.</a:t>
            </a:r>
          </a:p>
          <a:p>
            <a:pPr marL="342900" indent="-342900" algn="just">
              <a:buFont typeface="Wingdings" panose="05000000000000000000" pitchFamily="2" charset="2"/>
              <a:buChar char="v"/>
            </a:pPr>
            <a:endParaRPr lang="tr-TR" sz="2300" dirty="0"/>
          </a:p>
          <a:p>
            <a:pPr marL="342900" indent="-342900" algn="just">
              <a:buFont typeface="Wingdings" panose="05000000000000000000" pitchFamily="2" charset="2"/>
              <a:buChar char="v"/>
            </a:pPr>
            <a:r>
              <a:rPr lang="tr-TR" sz="2300" dirty="0"/>
              <a:t>2019/Aralık ve öncesi dönemlere ilişkin verilecek aylık prim ve hizmet belgesi </a:t>
            </a:r>
            <a:r>
              <a:rPr lang="tr-TR" sz="2300" dirty="0" err="1"/>
              <a:t>muhsgk</a:t>
            </a:r>
            <a:r>
              <a:rPr lang="tr-TR" sz="2300" dirty="0"/>
              <a:t> üzerinden gönderilemeyecektir.</a:t>
            </a:r>
          </a:p>
          <a:p>
            <a:pPr marL="342900" indent="-342900" algn="just">
              <a:buFont typeface="Wingdings" panose="05000000000000000000" pitchFamily="2" charset="2"/>
              <a:buChar char="v"/>
            </a:pPr>
            <a:endParaRPr lang="tr-TR" sz="2300" dirty="0"/>
          </a:p>
          <a:p>
            <a:pPr marL="342900" indent="-342900" algn="just">
              <a:buFont typeface="Wingdings" panose="05000000000000000000" pitchFamily="2" charset="2"/>
              <a:buChar char="v"/>
            </a:pPr>
            <a:r>
              <a:rPr lang="tr-TR" sz="2300" dirty="0"/>
              <a:t>2019/Aralık ve öncesi dönemler için verilecek belgeler için  e-Bildirge v.2 kullanılacaktır.</a:t>
            </a:r>
          </a:p>
          <a:p>
            <a:pPr algn="just"/>
            <a:endParaRPr lang="tr-TR" dirty="0"/>
          </a:p>
          <a:p>
            <a:pPr algn="just"/>
            <a:r>
              <a:rPr lang="tr-TR" sz="2400" dirty="0"/>
              <a:t>	</a:t>
            </a:r>
          </a:p>
          <a:p>
            <a:pPr algn="just"/>
            <a:endParaRPr lang="tr-TR" dirty="0"/>
          </a:p>
        </p:txBody>
      </p:sp>
    </p:spTree>
    <p:extLst>
      <p:ext uri="{BB962C8B-B14F-4D97-AF65-F5344CB8AC3E}">
        <p14:creationId xmlns:p14="http://schemas.microsoft.com/office/powerpoint/2010/main" val="325510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8C3A6F-60B5-4D61-9B2E-683CE7EEBAA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B1D5D51-E339-46FD-A70E-7472B9D0EF7C}"/>
              </a:ext>
            </a:extLst>
          </p:cNvPr>
          <p:cNvSpPr>
            <a:spLocks noGrp="1"/>
          </p:cNvSpPr>
          <p:nvPr>
            <p:ph idx="1"/>
          </p:nvPr>
        </p:nvSpPr>
        <p:spPr/>
        <p:txBody>
          <a:bodyPr/>
          <a:lstStyle/>
          <a:p>
            <a:pPr algn="just"/>
            <a:r>
              <a:rPr lang="tr-TR" dirty="0"/>
              <a:t>ÖRNEK : Güneş Apartmanının adresi Erzincan </a:t>
            </a:r>
            <a:r>
              <a:rPr lang="tr-TR" dirty="0" err="1"/>
              <a:t>Fevzipaşa</a:t>
            </a:r>
            <a:r>
              <a:rPr lang="tr-TR" dirty="0"/>
              <a:t> Vergi Dairesi yetki alanı içerisindedir. Kapıcısına yaptığı ücret ödemeleri üzerinden gelir vergisi kesintisi yapmak zorunda olmayan Güneş Apartmanı yönetimi, çalıştırmış olduğu bu sigortalı için, 5510 sayılı Kanun uyarınca bildirilmesi gereken prime esas kazanç ve hizmet bilgilerini Muhtasar ve Prim Hizmet Beyannamesi ile </a:t>
            </a:r>
            <a:r>
              <a:rPr lang="tr-TR" dirty="0" err="1"/>
              <a:t>Fevzipaşa</a:t>
            </a:r>
            <a:r>
              <a:rPr lang="tr-TR" dirty="0"/>
              <a:t> Vergi Dairesine elektronik ortamda gönderecektir.</a:t>
            </a:r>
          </a:p>
          <a:p>
            <a:endParaRPr lang="tr-TR" dirty="0"/>
          </a:p>
        </p:txBody>
      </p:sp>
    </p:spTree>
    <p:extLst>
      <p:ext uri="{BB962C8B-B14F-4D97-AF65-F5344CB8AC3E}">
        <p14:creationId xmlns:p14="http://schemas.microsoft.com/office/powerpoint/2010/main" val="1488181475"/>
      </p:ext>
    </p:extLst>
  </p:cSld>
  <p:clrMapOvr>
    <a:masterClrMapping/>
  </p:clrMapOvr>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4602</TotalTime>
  <Words>4683</Words>
  <Application>Microsoft Office PowerPoint</Application>
  <PresentationFormat>Ekran Gösterisi (4:3)</PresentationFormat>
  <Paragraphs>573</Paragraphs>
  <Slides>89</Slides>
  <Notes>63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89</vt:i4>
      </vt:variant>
    </vt:vector>
  </HeadingPairs>
  <TitlesOfParts>
    <vt:vector size="96" baseType="lpstr">
      <vt:lpstr>Arial</vt:lpstr>
      <vt:lpstr>Calibri</vt:lpstr>
      <vt:lpstr>Tahoma</vt:lpstr>
      <vt:lpstr>Times New Roman</vt:lpstr>
      <vt:lpstr>Verdana</vt:lpstr>
      <vt:lpstr>Wingdings</vt:lpstr>
      <vt:lpstr>SGK_1</vt:lpstr>
      <vt:lpstr>SOSYAL GÜVENLİK KURUMU BAŞKANLIĞI BURSA SOSYAL GÜVENLİK İL MÜDÜRLÜĞÜ</vt:lpstr>
      <vt:lpstr>PowerPoint Sunusu</vt:lpstr>
      <vt:lpstr>KAPSAMA GİRENLER</vt:lpstr>
      <vt:lpstr>MUHTASAR VE PRİM HİZMET BEYANNAMESİNİN TANIMI VE VERİLME ŞEKLİ</vt:lpstr>
      <vt:lpstr>MUHTASAR VE PRİM HİZMET BEYANNAMESİ NE ZAMAN VE NEREYE VERİLECEK</vt:lpstr>
      <vt:lpstr>Muhtasar ve Prim Hizmet Beyannamesinin verileceği vergi dairesi</vt:lpstr>
      <vt:lpstr>PowerPoint Sunusu</vt:lpstr>
      <vt:lpstr>PowerPoint Sunusu</vt:lpstr>
      <vt:lpstr>PowerPoint Sunusu</vt:lpstr>
      <vt:lpstr>PowerPoint Sunusu</vt:lpstr>
      <vt:lpstr>ÖZEL BİNA İNŞAATI VE İHALE KONUSU İŞLER</vt:lpstr>
      <vt:lpstr>e-BİLDİRGE e- BEYANNAME ARASINDAKİ FARKLILIKLAR</vt:lpstr>
      <vt:lpstr>e-BİLDİRGE e- BEYANNAME ARASINDAKİ FARKLILIKLAR</vt:lpstr>
      <vt:lpstr>e-BİLDİRGE e- BEYANNAME ARASINDAKİ FARKLILIKLAR</vt:lpstr>
      <vt:lpstr>e-BİLDİRGE e- BEYANNAME ARASINDAKİ FARKLILIKLAR</vt:lpstr>
      <vt:lpstr>e-BİLDİRGE e- BEYANNAME ARASINDAKİ FARKLILIKLAR</vt:lpstr>
      <vt:lpstr>e-BİLDİRGE e- BEYANNAME ARASINDAKİ FARKLILIKLAR</vt:lpstr>
      <vt:lpstr>e-BİLDİRGE e- BEYANNAME ARASINDAKİ FARKLILIKLAR</vt:lpstr>
      <vt:lpstr>e-BİLDİRGE e- BEYANNAME ARASINDAKİ FARKLILIKLAR</vt:lpstr>
      <vt:lpstr>TANIMLAMA YAPILMASI GEREKEN TAHAKKUK NEDENLERİ</vt:lpstr>
      <vt:lpstr>e-BİLDİRGE e- BEYANNAME ARASINDAKİ FARKLILIKLAR</vt:lpstr>
      <vt:lpstr>e-BİLDİRGE e- BEYANNAME ARASINDAKİ FARKLILIKLAR</vt:lpstr>
      <vt:lpstr>HİZMET DÖNEMİ İLE TAHAKKUK DÖNEMİNİN FARKLI OLMASI</vt:lpstr>
      <vt:lpstr>MUHTASAR VE PRİM HİZMET BEYANNAMESİNİN VERİLMESİ</vt:lpstr>
      <vt:lpstr>MUHTASAR VE PRİM HİZMET BEYANNAMESİNİN VERİLME AŞAMALARI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MUHTASAR VE PRİM HİZMET PROGRAMI</vt:lpstr>
      <vt:lpstr>PowerPoint Sunusu</vt:lpstr>
      <vt:lpstr>PowerPoint Sunusu</vt:lpstr>
      <vt:lpstr>PowerPoint Sunusu</vt:lpstr>
      <vt:lpstr>PowerPoint Sunusu</vt:lpstr>
      <vt:lpstr>PowerPoint Sunusu</vt:lpstr>
      <vt:lpstr>PowerPoint Sunusu</vt:lpstr>
      <vt:lpstr>MUHTASAR VE PRİM HİZMET BEYANNAMESİNİN VERİLMESİ</vt:lpstr>
      <vt:lpstr>MUHTASAR VE PRİM HİZMET BEYANNAMESİNİN VERİLMESİ</vt:lpstr>
      <vt:lpstr>PowerPoint Sunusu</vt:lpstr>
      <vt:lpstr>PowerPoint Sunusu</vt:lpstr>
      <vt:lpstr>PowerPoint Sunusu</vt:lpstr>
      <vt:lpstr>MUHTASAR VE PRİM HİZMET BEYANNAMESİNİN VERİLME USULÜ</vt:lpstr>
      <vt:lpstr>MUHTASAR VE PRİM HİZMET BEYANNAMESİNİN VERİLME USULÜ</vt:lpstr>
      <vt:lpstr>DÜZELTME BEYANNAMESİ</vt:lpstr>
      <vt:lpstr>DÜZELTME BEYANNAMESİ (İPTAL EDİLMEK, DEĞİŞTİRİLMEK VEYA EKLENMEK İSTENİLEN BİLGİLERİN GİRİLMESİ)</vt:lpstr>
      <vt:lpstr>DÜZELTME BEYANNAMESİ (İPTAL EDİLMEK, DEĞİŞTİRİLMEK VEYA EKLENMEK İSTENİLEN BİLGİLERİN GİRİLMESİ)</vt:lpstr>
      <vt:lpstr>DÜZELTME BEYANNAMESİ (İPTAL EDİLMEK, DEĞİŞTİRİLMEK VEYA EKLENMEK İSTENİLEN BİLGİLERİN GİRİLMESİ)</vt:lpstr>
      <vt:lpstr>DÜZELTME BEYANNAMESİ</vt:lpstr>
      <vt:lpstr>MUHTASAR VE PRİM HİZMET BEYANNAMESİNİN YASAL SÜRESİ DIŞINDA VERİLMESİ</vt:lpstr>
      <vt:lpstr>YASAL SÜRESİ İÇİNDE VERİLMİŞ GİBİ KABUL EDİLEN MUHTASAR VE PRİM HİZMET BEYANNAMESİ</vt:lpstr>
      <vt:lpstr>YASAL SÜRESİ İÇİNDE VERİLMİŞ GİBİ KABUL EDİLEN MUHTASAR VE PRİM HİZMET BEYANNAMESİ</vt:lpstr>
      <vt:lpstr>BEYANNAMENİN VERİLME SÜRESİNİN ERTELENMESİ</vt:lpstr>
      <vt:lpstr>BEYANNAMENİN VERİLME SÜRESİNİN ERTELENMESİ</vt:lpstr>
      <vt:lpstr>İDARİ PARA CEZALARI</vt:lpstr>
      <vt:lpstr>ASIL NİTELİKTEKİ BEYANNAMEYE UYGULANACAK CEZA</vt:lpstr>
      <vt:lpstr>ASIL NİTELİKTEKİ BEYANNAMEYE UYGULANACAK CEZANIN ÖZELLİKLERİ</vt:lpstr>
      <vt:lpstr>ASIL NİTELİKTEKİ BEYANNAMEYE UYGULANACAK CEZA</vt:lpstr>
      <vt:lpstr>EK NİTELİKTEKİ BEYANNAMEYE  UYGULANACAK CEZA</vt:lpstr>
      <vt:lpstr>EK NİTELİKTEKİ BEYANNAMEYE  UYGULANACAK CEZANIN ÖZELLİKLERİ</vt:lpstr>
      <vt:lpstr>EK NİTELİKTEKİ BEYANNAMEYE UYGULANACAK CEZA</vt:lpstr>
      <vt:lpstr>EK NİTELİKTEKİ BEYANNAMEYE UYGULANACAK CEZA</vt:lpstr>
      <vt:lpstr>EKSİK GÜNLER NEDENİYLE DÜZENLENECEK  BEYANNAMEYE UYGULANACAK CEZA</vt:lpstr>
      <vt:lpstr>EKSİK GÜNLER NEDENİYLE DÜZENLENECEK  BEYANNAMEYE UYGULANACAK CEZANIN ÖZELLİKLERİ</vt:lpstr>
      <vt:lpstr>EKSİK GÜNLER NEDENİYLE DÜZENLENECEK  BEYANNAMEYE UYGULANACAK CEZA</vt:lpstr>
      <vt:lpstr>EKSİK GÜNLER NEDENİYLE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MAHKEME KARARI VB.NEDENLERLE DÜZENLENECEK  BEYANNAMEYE UYGULANACAK CEZA</vt:lpstr>
      <vt:lpstr>MESLEK KODUNUN YANLIŞ BİLDİRİLMESİNDE  CEZA UYGULAMASI</vt:lpstr>
      <vt:lpstr>MESLEK KODUNUN YANLIŞ BİLDİRİLMESİNDE  CEZA UYGULAMASI</vt:lpstr>
      <vt:lpstr>MESLEK KODUNUN YANLIŞ BİLDİRİLMESİNDE  CEZA UYGULAMASI</vt:lpstr>
      <vt:lpstr>DİĞER HUSUSLAR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ihtilafliprimler</dc:creator>
  <cp:lastModifiedBy>KI0160010444\ERHAN</cp:lastModifiedBy>
  <cp:revision>779</cp:revision>
  <cp:lastPrinted>2020-01-11T13:59:33Z</cp:lastPrinted>
  <dcterms:created xsi:type="dcterms:W3CDTF">2014-08-04T12:29:31Z</dcterms:created>
  <dcterms:modified xsi:type="dcterms:W3CDTF">2020-01-13T10:27:47Z</dcterms:modified>
</cp:coreProperties>
</file>