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0"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pc" initials="a" lastIdx="1" clrIdx="0">
    <p:extLst>
      <p:ext uri="{19B8F6BF-5375-455C-9EA6-DF929625EA0E}">
        <p15:presenceInfo xmlns:p15="http://schemas.microsoft.com/office/powerpoint/2012/main" userId="ali-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461F72-8B54-4DD2-AD4D-2045A52BEC3D}"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tr-TR"/>
        </a:p>
      </dgm:t>
    </dgm:pt>
    <dgm:pt modelId="{ECDF30B5-BE92-4FE7-B5AF-707899517102}">
      <dgm:prSet/>
      <dgm:spPr/>
      <dgm:t>
        <a:bodyPr/>
        <a:lstStyle/>
        <a:p>
          <a:pPr rtl="0"/>
          <a:r>
            <a:rPr lang="tr-TR" smtClean="0"/>
            <a:t>NAKİT SERMAYE</a:t>
          </a:r>
          <a:endParaRPr lang="tr-TR"/>
        </a:p>
      </dgm:t>
    </dgm:pt>
    <dgm:pt modelId="{49670F25-6403-43CF-9301-89C25A36AD91}" type="parTrans" cxnId="{65FE5D47-10E6-4100-891A-12CF7DBE7BAB}">
      <dgm:prSet/>
      <dgm:spPr/>
      <dgm:t>
        <a:bodyPr/>
        <a:lstStyle/>
        <a:p>
          <a:endParaRPr lang="tr-TR"/>
        </a:p>
      </dgm:t>
    </dgm:pt>
    <dgm:pt modelId="{583978A2-A752-4C71-B951-648496CB1AA9}" type="sibTrans" cxnId="{65FE5D47-10E6-4100-891A-12CF7DBE7BAB}">
      <dgm:prSet/>
      <dgm:spPr/>
      <dgm:t>
        <a:bodyPr/>
        <a:lstStyle/>
        <a:p>
          <a:endParaRPr lang="tr-TR"/>
        </a:p>
      </dgm:t>
    </dgm:pt>
    <dgm:pt modelId="{CC9CC7B8-E839-4AC2-9968-7E82DD706E06}">
      <dgm:prSet/>
      <dgm:spPr/>
      <dgm:t>
        <a:bodyPr/>
        <a:lstStyle/>
        <a:p>
          <a:pPr rtl="0"/>
          <a:r>
            <a:rPr lang="tr-TR" dirty="0" smtClean="0"/>
            <a:t>ARTIRIMINDA TEŞVİK</a:t>
          </a:r>
          <a:endParaRPr lang="tr-TR" dirty="0"/>
        </a:p>
      </dgm:t>
    </dgm:pt>
    <dgm:pt modelId="{B992BD88-E695-40DD-A9C0-E3DA954CC018}" type="parTrans" cxnId="{10486D70-FD8E-482E-890C-72D87EC329F6}">
      <dgm:prSet/>
      <dgm:spPr/>
      <dgm:t>
        <a:bodyPr/>
        <a:lstStyle/>
        <a:p>
          <a:endParaRPr lang="tr-TR"/>
        </a:p>
      </dgm:t>
    </dgm:pt>
    <dgm:pt modelId="{577E6826-F4D1-4969-AB97-99E20E26EF53}" type="sibTrans" cxnId="{10486D70-FD8E-482E-890C-72D87EC329F6}">
      <dgm:prSet/>
      <dgm:spPr/>
      <dgm:t>
        <a:bodyPr/>
        <a:lstStyle/>
        <a:p>
          <a:endParaRPr lang="tr-TR"/>
        </a:p>
      </dgm:t>
    </dgm:pt>
    <dgm:pt modelId="{4D856179-F720-4120-93C7-8A55838A9572}" type="pres">
      <dgm:prSet presAssocID="{FF461F72-8B54-4DD2-AD4D-2045A52BEC3D}" presName="cycle" presStyleCnt="0">
        <dgm:presLayoutVars>
          <dgm:dir/>
          <dgm:resizeHandles val="exact"/>
        </dgm:presLayoutVars>
      </dgm:prSet>
      <dgm:spPr/>
      <dgm:t>
        <a:bodyPr/>
        <a:lstStyle/>
        <a:p>
          <a:endParaRPr lang="tr-TR"/>
        </a:p>
      </dgm:t>
    </dgm:pt>
    <dgm:pt modelId="{31378802-CDFF-4E04-AAA5-E29848FA94C5}" type="pres">
      <dgm:prSet presAssocID="{ECDF30B5-BE92-4FE7-B5AF-707899517102}" presName="node" presStyleLbl="node1" presStyleIdx="0" presStyleCnt="2">
        <dgm:presLayoutVars>
          <dgm:bulletEnabled val="1"/>
        </dgm:presLayoutVars>
      </dgm:prSet>
      <dgm:spPr/>
      <dgm:t>
        <a:bodyPr/>
        <a:lstStyle/>
        <a:p>
          <a:endParaRPr lang="tr-TR"/>
        </a:p>
      </dgm:t>
    </dgm:pt>
    <dgm:pt modelId="{4FA1390C-5755-4515-BFE2-2E1DC617D4BF}" type="pres">
      <dgm:prSet presAssocID="{583978A2-A752-4C71-B951-648496CB1AA9}" presName="sibTrans" presStyleLbl="sibTrans2D1" presStyleIdx="0" presStyleCnt="2"/>
      <dgm:spPr/>
      <dgm:t>
        <a:bodyPr/>
        <a:lstStyle/>
        <a:p>
          <a:endParaRPr lang="tr-TR"/>
        </a:p>
      </dgm:t>
    </dgm:pt>
    <dgm:pt modelId="{0026A135-C2CC-43B5-86DC-4E228B801A00}" type="pres">
      <dgm:prSet presAssocID="{583978A2-A752-4C71-B951-648496CB1AA9}" presName="connectorText" presStyleLbl="sibTrans2D1" presStyleIdx="0" presStyleCnt="2"/>
      <dgm:spPr/>
      <dgm:t>
        <a:bodyPr/>
        <a:lstStyle/>
        <a:p>
          <a:endParaRPr lang="tr-TR"/>
        </a:p>
      </dgm:t>
    </dgm:pt>
    <dgm:pt modelId="{77D030F1-C761-4C06-B8FA-E482E9A13CFA}" type="pres">
      <dgm:prSet presAssocID="{CC9CC7B8-E839-4AC2-9968-7E82DD706E06}" presName="node" presStyleLbl="node1" presStyleIdx="1" presStyleCnt="2">
        <dgm:presLayoutVars>
          <dgm:bulletEnabled val="1"/>
        </dgm:presLayoutVars>
      </dgm:prSet>
      <dgm:spPr/>
      <dgm:t>
        <a:bodyPr/>
        <a:lstStyle/>
        <a:p>
          <a:endParaRPr lang="tr-TR"/>
        </a:p>
      </dgm:t>
    </dgm:pt>
    <dgm:pt modelId="{B33188E0-15AC-4440-8A37-87DDF85A638A}" type="pres">
      <dgm:prSet presAssocID="{577E6826-F4D1-4969-AB97-99E20E26EF53}" presName="sibTrans" presStyleLbl="sibTrans2D1" presStyleIdx="1" presStyleCnt="2"/>
      <dgm:spPr/>
      <dgm:t>
        <a:bodyPr/>
        <a:lstStyle/>
        <a:p>
          <a:endParaRPr lang="tr-TR"/>
        </a:p>
      </dgm:t>
    </dgm:pt>
    <dgm:pt modelId="{82A08695-4D59-45DD-853C-1E29955C462C}" type="pres">
      <dgm:prSet presAssocID="{577E6826-F4D1-4969-AB97-99E20E26EF53}" presName="connectorText" presStyleLbl="sibTrans2D1" presStyleIdx="1" presStyleCnt="2"/>
      <dgm:spPr/>
      <dgm:t>
        <a:bodyPr/>
        <a:lstStyle/>
        <a:p>
          <a:endParaRPr lang="tr-TR"/>
        </a:p>
      </dgm:t>
    </dgm:pt>
  </dgm:ptLst>
  <dgm:cxnLst>
    <dgm:cxn modelId="{189EAB6C-D64B-49F1-A0F7-182068818268}" type="presOf" srcId="{CC9CC7B8-E839-4AC2-9968-7E82DD706E06}" destId="{77D030F1-C761-4C06-B8FA-E482E9A13CFA}" srcOrd="0" destOrd="0" presId="urn:microsoft.com/office/officeart/2005/8/layout/cycle2"/>
    <dgm:cxn modelId="{1F02BCF2-673E-4DB7-AA86-E015C9B07678}" type="presOf" srcId="{577E6826-F4D1-4969-AB97-99E20E26EF53}" destId="{B33188E0-15AC-4440-8A37-87DDF85A638A}" srcOrd="0" destOrd="0" presId="urn:microsoft.com/office/officeart/2005/8/layout/cycle2"/>
    <dgm:cxn modelId="{65FE5D47-10E6-4100-891A-12CF7DBE7BAB}" srcId="{FF461F72-8B54-4DD2-AD4D-2045A52BEC3D}" destId="{ECDF30B5-BE92-4FE7-B5AF-707899517102}" srcOrd="0" destOrd="0" parTransId="{49670F25-6403-43CF-9301-89C25A36AD91}" sibTransId="{583978A2-A752-4C71-B951-648496CB1AA9}"/>
    <dgm:cxn modelId="{10486D70-FD8E-482E-890C-72D87EC329F6}" srcId="{FF461F72-8B54-4DD2-AD4D-2045A52BEC3D}" destId="{CC9CC7B8-E839-4AC2-9968-7E82DD706E06}" srcOrd="1" destOrd="0" parTransId="{B992BD88-E695-40DD-A9C0-E3DA954CC018}" sibTransId="{577E6826-F4D1-4969-AB97-99E20E26EF53}"/>
    <dgm:cxn modelId="{E09C29F7-B731-4510-83F3-543BF93FB005}" type="presOf" srcId="{583978A2-A752-4C71-B951-648496CB1AA9}" destId="{4FA1390C-5755-4515-BFE2-2E1DC617D4BF}" srcOrd="0" destOrd="0" presId="urn:microsoft.com/office/officeart/2005/8/layout/cycle2"/>
    <dgm:cxn modelId="{BAA69ED3-0907-4FF7-83E0-4FF2B976A0DF}" type="presOf" srcId="{ECDF30B5-BE92-4FE7-B5AF-707899517102}" destId="{31378802-CDFF-4E04-AAA5-E29848FA94C5}" srcOrd="0" destOrd="0" presId="urn:microsoft.com/office/officeart/2005/8/layout/cycle2"/>
    <dgm:cxn modelId="{F84A744E-B303-4CBC-A943-F4D0FDA65F3A}" type="presOf" srcId="{583978A2-A752-4C71-B951-648496CB1AA9}" destId="{0026A135-C2CC-43B5-86DC-4E228B801A00}" srcOrd="1" destOrd="0" presId="urn:microsoft.com/office/officeart/2005/8/layout/cycle2"/>
    <dgm:cxn modelId="{BA948299-BFDF-4260-B98E-52B55D1E3F3E}" type="presOf" srcId="{577E6826-F4D1-4969-AB97-99E20E26EF53}" destId="{82A08695-4D59-45DD-853C-1E29955C462C}" srcOrd="1" destOrd="0" presId="urn:microsoft.com/office/officeart/2005/8/layout/cycle2"/>
    <dgm:cxn modelId="{5A4FA060-B099-4382-95F9-3B336ED42BD3}" type="presOf" srcId="{FF461F72-8B54-4DD2-AD4D-2045A52BEC3D}" destId="{4D856179-F720-4120-93C7-8A55838A9572}" srcOrd="0" destOrd="0" presId="urn:microsoft.com/office/officeart/2005/8/layout/cycle2"/>
    <dgm:cxn modelId="{00A63CCF-0A00-46DC-BD79-79A53840A96F}" type="presParOf" srcId="{4D856179-F720-4120-93C7-8A55838A9572}" destId="{31378802-CDFF-4E04-AAA5-E29848FA94C5}" srcOrd="0" destOrd="0" presId="urn:microsoft.com/office/officeart/2005/8/layout/cycle2"/>
    <dgm:cxn modelId="{52A2226E-7ABC-4578-BC09-2B9974A28488}" type="presParOf" srcId="{4D856179-F720-4120-93C7-8A55838A9572}" destId="{4FA1390C-5755-4515-BFE2-2E1DC617D4BF}" srcOrd="1" destOrd="0" presId="urn:microsoft.com/office/officeart/2005/8/layout/cycle2"/>
    <dgm:cxn modelId="{71581B1B-78A8-4957-A164-40920D0A75BC}" type="presParOf" srcId="{4FA1390C-5755-4515-BFE2-2E1DC617D4BF}" destId="{0026A135-C2CC-43B5-86DC-4E228B801A00}" srcOrd="0" destOrd="0" presId="urn:microsoft.com/office/officeart/2005/8/layout/cycle2"/>
    <dgm:cxn modelId="{4170D3D9-B0D6-4854-AAF4-CE9F61346952}" type="presParOf" srcId="{4D856179-F720-4120-93C7-8A55838A9572}" destId="{77D030F1-C761-4C06-B8FA-E482E9A13CFA}" srcOrd="2" destOrd="0" presId="urn:microsoft.com/office/officeart/2005/8/layout/cycle2"/>
    <dgm:cxn modelId="{F3CBAB1F-2CBF-44C2-9795-5855989B8DF1}" type="presParOf" srcId="{4D856179-F720-4120-93C7-8A55838A9572}" destId="{B33188E0-15AC-4440-8A37-87DDF85A638A}" srcOrd="3" destOrd="0" presId="urn:microsoft.com/office/officeart/2005/8/layout/cycle2"/>
    <dgm:cxn modelId="{1ADBCB32-C5F7-4652-A6D1-FAF9AEAFDC94}" type="presParOf" srcId="{B33188E0-15AC-4440-8A37-87DDF85A638A}" destId="{82A08695-4D59-45DD-853C-1E29955C462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3C2D26-6F42-4D9D-B118-10A8B22E0998}"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F430A1E4-2519-41DB-B387-A3296B42B6B2}">
      <dgm:prSet/>
      <dgm:spPr/>
      <dgm:t>
        <a:bodyPr/>
        <a:lstStyle/>
        <a:p>
          <a:pPr rtl="0"/>
          <a:r>
            <a:rPr lang="tr-TR" dirty="0" smtClean="0"/>
            <a:t> Teşekkür ederim.</a:t>
          </a:r>
          <a:endParaRPr lang="tr-TR" dirty="0"/>
        </a:p>
      </dgm:t>
    </dgm:pt>
    <dgm:pt modelId="{84782AB6-0C37-4B8F-B5DF-6B028F3AB39C}" type="parTrans" cxnId="{FBFE4DB3-528E-4C52-8FE2-922AE3834E3B}">
      <dgm:prSet/>
      <dgm:spPr/>
      <dgm:t>
        <a:bodyPr/>
        <a:lstStyle/>
        <a:p>
          <a:endParaRPr lang="tr-TR"/>
        </a:p>
      </dgm:t>
    </dgm:pt>
    <dgm:pt modelId="{32A9C569-7188-42C0-9B37-C7C35805D86B}" type="sibTrans" cxnId="{FBFE4DB3-528E-4C52-8FE2-922AE3834E3B}">
      <dgm:prSet/>
      <dgm:spPr/>
      <dgm:t>
        <a:bodyPr/>
        <a:lstStyle/>
        <a:p>
          <a:endParaRPr lang="tr-TR"/>
        </a:p>
      </dgm:t>
    </dgm:pt>
    <dgm:pt modelId="{771968E8-3920-43D4-BAD9-1842523DA45F}" type="pres">
      <dgm:prSet presAssocID="{E13C2D26-6F42-4D9D-B118-10A8B22E0998}" presName="Name0" presStyleCnt="0">
        <dgm:presLayoutVars>
          <dgm:chPref val="3"/>
          <dgm:dir/>
          <dgm:animLvl val="lvl"/>
          <dgm:resizeHandles/>
        </dgm:presLayoutVars>
      </dgm:prSet>
      <dgm:spPr/>
      <dgm:t>
        <a:bodyPr/>
        <a:lstStyle/>
        <a:p>
          <a:endParaRPr lang="tr-TR"/>
        </a:p>
      </dgm:t>
    </dgm:pt>
    <dgm:pt modelId="{B1B48E6B-736B-4B51-B097-825CDFF5693C}" type="pres">
      <dgm:prSet presAssocID="{F430A1E4-2519-41DB-B387-A3296B42B6B2}" presName="horFlow" presStyleCnt="0"/>
      <dgm:spPr/>
    </dgm:pt>
    <dgm:pt modelId="{3532B0CB-A8AA-4120-B22A-883070355FAD}" type="pres">
      <dgm:prSet presAssocID="{F430A1E4-2519-41DB-B387-A3296B42B6B2}" presName="bigChev" presStyleLbl="node1" presStyleIdx="0" presStyleCnt="1"/>
      <dgm:spPr/>
      <dgm:t>
        <a:bodyPr/>
        <a:lstStyle/>
        <a:p>
          <a:endParaRPr lang="tr-TR"/>
        </a:p>
      </dgm:t>
    </dgm:pt>
  </dgm:ptLst>
  <dgm:cxnLst>
    <dgm:cxn modelId="{FBFE4DB3-528E-4C52-8FE2-922AE3834E3B}" srcId="{E13C2D26-6F42-4D9D-B118-10A8B22E0998}" destId="{F430A1E4-2519-41DB-B387-A3296B42B6B2}" srcOrd="0" destOrd="0" parTransId="{84782AB6-0C37-4B8F-B5DF-6B028F3AB39C}" sibTransId="{32A9C569-7188-42C0-9B37-C7C35805D86B}"/>
    <dgm:cxn modelId="{6B282DB3-53A0-4C1B-9B91-6064C03904CB}" type="presOf" srcId="{F430A1E4-2519-41DB-B387-A3296B42B6B2}" destId="{3532B0CB-A8AA-4120-B22A-883070355FAD}" srcOrd="0" destOrd="0" presId="urn:microsoft.com/office/officeart/2005/8/layout/lProcess3"/>
    <dgm:cxn modelId="{011352A6-9C43-4CAF-99B1-6B56928D3260}" type="presOf" srcId="{E13C2D26-6F42-4D9D-B118-10A8B22E0998}" destId="{771968E8-3920-43D4-BAD9-1842523DA45F}" srcOrd="0" destOrd="0" presId="urn:microsoft.com/office/officeart/2005/8/layout/lProcess3"/>
    <dgm:cxn modelId="{94304AB8-AA28-44D2-8D61-93EB184AE520}" type="presParOf" srcId="{771968E8-3920-43D4-BAD9-1842523DA45F}" destId="{B1B48E6B-736B-4B51-B097-825CDFF5693C}" srcOrd="0" destOrd="0" presId="urn:microsoft.com/office/officeart/2005/8/layout/lProcess3"/>
    <dgm:cxn modelId="{D414260D-AB19-48DA-B492-5836488DB6C3}" type="presParOf" srcId="{B1B48E6B-736B-4B51-B097-825CDFF5693C}" destId="{3532B0CB-A8AA-4120-B22A-883070355FAD}"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F8DB83-3A58-43E8-9650-3E6CA2841938}"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tr-TR"/>
        </a:p>
      </dgm:t>
    </dgm:pt>
    <dgm:pt modelId="{E41D8D29-1339-480F-A5CD-9424E15F0E0F}">
      <dgm:prSet/>
      <dgm:spPr/>
      <dgm:t>
        <a:bodyPr/>
        <a:lstStyle/>
        <a:p>
          <a:pPr rtl="0"/>
          <a:r>
            <a:rPr lang="tr-TR" smtClean="0"/>
            <a:t>Yeminli Mali Müşavir</a:t>
          </a:r>
          <a:endParaRPr lang="tr-TR"/>
        </a:p>
      </dgm:t>
    </dgm:pt>
    <dgm:pt modelId="{FB82BD44-0BC1-494B-9FFA-5AEB42310408}" type="parTrans" cxnId="{992B8804-7127-4079-8974-515F89703ABB}">
      <dgm:prSet/>
      <dgm:spPr/>
      <dgm:t>
        <a:bodyPr/>
        <a:lstStyle/>
        <a:p>
          <a:endParaRPr lang="tr-TR"/>
        </a:p>
      </dgm:t>
    </dgm:pt>
    <dgm:pt modelId="{AC4CD673-8DB0-41D9-A36F-A59381D45E10}" type="sibTrans" cxnId="{992B8804-7127-4079-8974-515F89703ABB}">
      <dgm:prSet/>
      <dgm:spPr/>
      <dgm:t>
        <a:bodyPr/>
        <a:lstStyle/>
        <a:p>
          <a:endParaRPr lang="tr-TR"/>
        </a:p>
      </dgm:t>
    </dgm:pt>
    <dgm:pt modelId="{85F462CA-A8DA-4F40-A57C-8C4D1D14EFE3}">
      <dgm:prSet/>
      <dgm:spPr/>
      <dgm:t>
        <a:bodyPr/>
        <a:lstStyle/>
        <a:p>
          <a:pPr rtl="0"/>
          <a:r>
            <a:rPr lang="tr-TR" smtClean="0"/>
            <a:t>Ali Nazım Tekelioğlu</a:t>
          </a:r>
          <a:endParaRPr lang="tr-TR"/>
        </a:p>
      </dgm:t>
    </dgm:pt>
    <dgm:pt modelId="{06E939AF-9456-4066-AF27-41E7AA91ACED}" type="parTrans" cxnId="{8E5540C3-50CE-499E-B94A-804F4DD2170D}">
      <dgm:prSet/>
      <dgm:spPr/>
      <dgm:t>
        <a:bodyPr/>
        <a:lstStyle/>
        <a:p>
          <a:endParaRPr lang="tr-TR"/>
        </a:p>
      </dgm:t>
    </dgm:pt>
    <dgm:pt modelId="{CD95A393-A2EE-4A43-89D3-17215E1ADB95}" type="sibTrans" cxnId="{8E5540C3-50CE-499E-B94A-804F4DD2170D}">
      <dgm:prSet/>
      <dgm:spPr/>
      <dgm:t>
        <a:bodyPr/>
        <a:lstStyle/>
        <a:p>
          <a:endParaRPr lang="tr-TR"/>
        </a:p>
      </dgm:t>
    </dgm:pt>
    <dgm:pt modelId="{70EC9EB7-951D-482F-934C-D2C56262C400}" type="pres">
      <dgm:prSet presAssocID="{6FF8DB83-3A58-43E8-9650-3E6CA2841938}" presName="linearFlow" presStyleCnt="0">
        <dgm:presLayoutVars>
          <dgm:dir/>
          <dgm:resizeHandles val="exact"/>
        </dgm:presLayoutVars>
      </dgm:prSet>
      <dgm:spPr/>
      <dgm:t>
        <a:bodyPr/>
        <a:lstStyle/>
        <a:p>
          <a:endParaRPr lang="tr-TR"/>
        </a:p>
      </dgm:t>
    </dgm:pt>
    <dgm:pt modelId="{F0EEB555-FCA1-4AB9-B8ED-6EB189D311E8}" type="pres">
      <dgm:prSet presAssocID="{E41D8D29-1339-480F-A5CD-9424E15F0E0F}" presName="composite" presStyleCnt="0"/>
      <dgm:spPr/>
    </dgm:pt>
    <dgm:pt modelId="{8707AE52-6E02-4E11-AB28-C8EDBD8DB1D0}" type="pres">
      <dgm:prSet presAssocID="{E41D8D29-1339-480F-A5CD-9424E15F0E0F}" presName="imgShp" presStyleLbl="fgImgPlace1" presStyleIdx="0" presStyleCnt="2"/>
      <dgm:spPr/>
    </dgm:pt>
    <dgm:pt modelId="{3E6350C9-EF3B-49F1-9483-534A0CEFC86D}" type="pres">
      <dgm:prSet presAssocID="{E41D8D29-1339-480F-A5CD-9424E15F0E0F}" presName="txShp" presStyleLbl="node1" presStyleIdx="0" presStyleCnt="2">
        <dgm:presLayoutVars>
          <dgm:bulletEnabled val="1"/>
        </dgm:presLayoutVars>
      </dgm:prSet>
      <dgm:spPr/>
      <dgm:t>
        <a:bodyPr/>
        <a:lstStyle/>
        <a:p>
          <a:endParaRPr lang="tr-TR"/>
        </a:p>
      </dgm:t>
    </dgm:pt>
    <dgm:pt modelId="{9DEAF8F0-27F0-4A0D-822A-C1A0ACF0E1D8}" type="pres">
      <dgm:prSet presAssocID="{AC4CD673-8DB0-41D9-A36F-A59381D45E10}" presName="spacing" presStyleCnt="0"/>
      <dgm:spPr/>
    </dgm:pt>
    <dgm:pt modelId="{D08BFF5A-A072-4538-B6DA-A41569E6AB08}" type="pres">
      <dgm:prSet presAssocID="{85F462CA-A8DA-4F40-A57C-8C4D1D14EFE3}" presName="composite" presStyleCnt="0"/>
      <dgm:spPr/>
    </dgm:pt>
    <dgm:pt modelId="{1BC67443-F781-4E86-8CA3-B27FF9F6F022}" type="pres">
      <dgm:prSet presAssocID="{85F462CA-A8DA-4F40-A57C-8C4D1D14EFE3}" presName="imgShp" presStyleLbl="fgImgPlace1" presStyleIdx="1" presStyleCnt="2"/>
      <dgm:spPr/>
    </dgm:pt>
    <dgm:pt modelId="{64B0DDC8-3F33-44AB-BDEC-626433CAD461}" type="pres">
      <dgm:prSet presAssocID="{85F462CA-A8DA-4F40-A57C-8C4D1D14EFE3}" presName="txShp" presStyleLbl="node1" presStyleIdx="1" presStyleCnt="2">
        <dgm:presLayoutVars>
          <dgm:bulletEnabled val="1"/>
        </dgm:presLayoutVars>
      </dgm:prSet>
      <dgm:spPr/>
      <dgm:t>
        <a:bodyPr/>
        <a:lstStyle/>
        <a:p>
          <a:endParaRPr lang="tr-TR"/>
        </a:p>
      </dgm:t>
    </dgm:pt>
  </dgm:ptLst>
  <dgm:cxnLst>
    <dgm:cxn modelId="{4476B155-89AC-46ED-8575-4B21BF220E43}" type="presOf" srcId="{E41D8D29-1339-480F-A5CD-9424E15F0E0F}" destId="{3E6350C9-EF3B-49F1-9483-534A0CEFC86D}" srcOrd="0" destOrd="0" presId="urn:microsoft.com/office/officeart/2005/8/layout/vList3"/>
    <dgm:cxn modelId="{7A0CCAA2-C198-401E-8B1B-C18CE23D845E}" type="presOf" srcId="{85F462CA-A8DA-4F40-A57C-8C4D1D14EFE3}" destId="{64B0DDC8-3F33-44AB-BDEC-626433CAD461}" srcOrd="0" destOrd="0" presId="urn:microsoft.com/office/officeart/2005/8/layout/vList3"/>
    <dgm:cxn modelId="{992B8804-7127-4079-8974-515F89703ABB}" srcId="{6FF8DB83-3A58-43E8-9650-3E6CA2841938}" destId="{E41D8D29-1339-480F-A5CD-9424E15F0E0F}" srcOrd="0" destOrd="0" parTransId="{FB82BD44-0BC1-494B-9FFA-5AEB42310408}" sibTransId="{AC4CD673-8DB0-41D9-A36F-A59381D45E10}"/>
    <dgm:cxn modelId="{ACDF64E6-40E0-411E-A770-09F759EF8C7E}" type="presOf" srcId="{6FF8DB83-3A58-43E8-9650-3E6CA2841938}" destId="{70EC9EB7-951D-482F-934C-D2C56262C400}" srcOrd="0" destOrd="0" presId="urn:microsoft.com/office/officeart/2005/8/layout/vList3"/>
    <dgm:cxn modelId="{8E5540C3-50CE-499E-B94A-804F4DD2170D}" srcId="{6FF8DB83-3A58-43E8-9650-3E6CA2841938}" destId="{85F462CA-A8DA-4F40-A57C-8C4D1D14EFE3}" srcOrd="1" destOrd="0" parTransId="{06E939AF-9456-4066-AF27-41E7AA91ACED}" sibTransId="{CD95A393-A2EE-4A43-89D3-17215E1ADB95}"/>
    <dgm:cxn modelId="{C68EE7BF-8932-4404-8789-E6C1A4929C85}" type="presParOf" srcId="{70EC9EB7-951D-482F-934C-D2C56262C400}" destId="{F0EEB555-FCA1-4AB9-B8ED-6EB189D311E8}" srcOrd="0" destOrd="0" presId="urn:microsoft.com/office/officeart/2005/8/layout/vList3"/>
    <dgm:cxn modelId="{85922664-ABD5-4354-908C-4539879B19FF}" type="presParOf" srcId="{F0EEB555-FCA1-4AB9-B8ED-6EB189D311E8}" destId="{8707AE52-6E02-4E11-AB28-C8EDBD8DB1D0}" srcOrd="0" destOrd="0" presId="urn:microsoft.com/office/officeart/2005/8/layout/vList3"/>
    <dgm:cxn modelId="{B284159C-37F9-47F2-A637-3CD5A4B5F164}" type="presParOf" srcId="{F0EEB555-FCA1-4AB9-B8ED-6EB189D311E8}" destId="{3E6350C9-EF3B-49F1-9483-534A0CEFC86D}" srcOrd="1" destOrd="0" presId="urn:microsoft.com/office/officeart/2005/8/layout/vList3"/>
    <dgm:cxn modelId="{CB913E8D-39EE-4979-BC64-A28A5219C3BD}" type="presParOf" srcId="{70EC9EB7-951D-482F-934C-D2C56262C400}" destId="{9DEAF8F0-27F0-4A0D-822A-C1A0ACF0E1D8}" srcOrd="1" destOrd="0" presId="urn:microsoft.com/office/officeart/2005/8/layout/vList3"/>
    <dgm:cxn modelId="{3C518B65-F293-49E4-8D07-D6DC3A6F6C0A}" type="presParOf" srcId="{70EC9EB7-951D-482F-934C-D2C56262C400}" destId="{D08BFF5A-A072-4538-B6DA-A41569E6AB08}" srcOrd="2" destOrd="0" presId="urn:microsoft.com/office/officeart/2005/8/layout/vList3"/>
    <dgm:cxn modelId="{74FC1721-7579-4979-BC04-E19EBB21DA22}" type="presParOf" srcId="{D08BFF5A-A072-4538-B6DA-A41569E6AB08}" destId="{1BC67443-F781-4E86-8CA3-B27FF9F6F022}" srcOrd="0" destOrd="0" presId="urn:microsoft.com/office/officeart/2005/8/layout/vList3"/>
    <dgm:cxn modelId="{96F082E9-4E31-4714-9D95-9929AB43F3C1}" type="presParOf" srcId="{D08BFF5A-A072-4538-B6DA-A41569E6AB08}" destId="{64B0DDC8-3F33-44AB-BDEC-626433CAD461}" srcOrd="1" destOrd="0" presId="urn:microsoft.com/office/officeart/2005/8/layout/v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78802-CDFF-4E04-AAA5-E29848FA94C5}">
      <dsp:nvSpPr>
        <dsp:cNvPr id="0" name=""/>
        <dsp:cNvSpPr/>
      </dsp:nvSpPr>
      <dsp:spPr>
        <a:xfrm>
          <a:off x="801" y="369517"/>
          <a:ext cx="3656707" cy="365670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tr-TR" sz="3500" kern="1200" smtClean="0"/>
            <a:t>NAKİT SERMAYE</a:t>
          </a:r>
          <a:endParaRPr lang="tr-TR" sz="3500" kern="1200"/>
        </a:p>
      </dsp:txBody>
      <dsp:txXfrm>
        <a:off x="536313" y="905029"/>
        <a:ext cx="2585683" cy="2585683"/>
      </dsp:txXfrm>
    </dsp:sp>
    <dsp:sp modelId="{4FA1390C-5755-4515-BFE2-2E1DC617D4BF}">
      <dsp:nvSpPr>
        <dsp:cNvPr id="0" name=""/>
        <dsp:cNvSpPr/>
      </dsp:nvSpPr>
      <dsp:spPr>
        <a:xfrm>
          <a:off x="3370977" y="-146936"/>
          <a:ext cx="2273364" cy="12341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tr-TR" sz="2800" kern="1200"/>
        </a:p>
      </dsp:txBody>
      <dsp:txXfrm>
        <a:off x="3370977" y="99892"/>
        <a:ext cx="1903123" cy="740482"/>
      </dsp:txXfrm>
    </dsp:sp>
    <dsp:sp modelId="{77D030F1-C761-4C06-B8FA-E482E9A13CFA}">
      <dsp:nvSpPr>
        <dsp:cNvPr id="0" name=""/>
        <dsp:cNvSpPr/>
      </dsp:nvSpPr>
      <dsp:spPr>
        <a:xfrm>
          <a:off x="5486491" y="369517"/>
          <a:ext cx="3656707" cy="365670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rtl="0">
            <a:lnSpc>
              <a:spcPct val="90000"/>
            </a:lnSpc>
            <a:spcBef>
              <a:spcPct val="0"/>
            </a:spcBef>
            <a:spcAft>
              <a:spcPct val="35000"/>
            </a:spcAft>
          </a:pPr>
          <a:r>
            <a:rPr lang="tr-TR" sz="3500" kern="1200" dirty="0" smtClean="0"/>
            <a:t>ARTIRIMINDA TEŞVİK</a:t>
          </a:r>
          <a:endParaRPr lang="tr-TR" sz="3500" kern="1200" dirty="0"/>
        </a:p>
      </dsp:txBody>
      <dsp:txXfrm>
        <a:off x="6022003" y="905029"/>
        <a:ext cx="2585683" cy="2585683"/>
      </dsp:txXfrm>
    </dsp:sp>
    <dsp:sp modelId="{B33188E0-15AC-4440-8A37-87DDF85A638A}">
      <dsp:nvSpPr>
        <dsp:cNvPr id="0" name=""/>
        <dsp:cNvSpPr/>
      </dsp:nvSpPr>
      <dsp:spPr>
        <a:xfrm rot="10800000">
          <a:off x="3499658" y="3308540"/>
          <a:ext cx="2273364" cy="12341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tr-TR" sz="2800" kern="1200"/>
        </a:p>
      </dsp:txBody>
      <dsp:txXfrm rot="10800000">
        <a:off x="3869899" y="3555368"/>
        <a:ext cx="1903123" cy="740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9E04C-07CE-488C-A4AB-51BFC0B4002F}" type="datetimeFigureOut">
              <a:rPr lang="tr-TR" smtClean="0"/>
              <a:t>17.01.2019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93362D-6E4B-4EAC-B83D-9754C98E562F}" type="slidenum">
              <a:rPr lang="tr-TR" smtClean="0"/>
              <a:t>‹#›</a:t>
            </a:fld>
            <a:endParaRPr lang="tr-TR"/>
          </a:p>
        </p:txBody>
      </p:sp>
    </p:spTree>
    <p:extLst>
      <p:ext uri="{BB962C8B-B14F-4D97-AF65-F5344CB8AC3E}">
        <p14:creationId xmlns:p14="http://schemas.microsoft.com/office/powerpoint/2010/main" val="3936103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A93362D-6E4B-4EAC-B83D-9754C98E562F}" type="slidenum">
              <a:rPr lang="tr-TR" smtClean="0"/>
              <a:t>2</a:t>
            </a:fld>
            <a:endParaRPr lang="tr-TR"/>
          </a:p>
        </p:txBody>
      </p:sp>
    </p:spTree>
    <p:extLst>
      <p:ext uri="{BB962C8B-B14F-4D97-AF65-F5344CB8AC3E}">
        <p14:creationId xmlns:p14="http://schemas.microsoft.com/office/powerpoint/2010/main" val="1234286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6AED788-A366-49BA-9344-786F8DFA7623}" type="datetime1">
              <a:rPr lang="tr-TR" smtClean="0"/>
              <a:t>17.01.2019</a:t>
            </a:fld>
            <a:endParaRPr lang="tr-TR"/>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10397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5646F2-334B-42B5-8553-F20D93DAC67C}" type="datetime1">
              <a:rPr lang="tr-TR" smtClean="0"/>
              <a:t>17.01.2019</a:t>
            </a:fld>
            <a:endParaRPr lang="tr-TR"/>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1289623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C87002-6DDB-4A43-AB78-7517EC4F5230}" type="datetime1">
              <a:rPr lang="tr-TR" smtClean="0"/>
              <a:t>17.01.2019</a:t>
            </a:fld>
            <a:endParaRPr lang="tr-TR"/>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4157119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35EA74-932F-4251-9A45-50391AA54BEB}" type="datetime1">
              <a:rPr lang="tr-TR" smtClean="0"/>
              <a:t>17.01.2019</a:t>
            </a:fld>
            <a:endParaRPr lang="tr-TR"/>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182567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E338882-D5E1-47D0-9457-4DE9158A611E}" type="datetime1">
              <a:rPr lang="tr-TR" smtClean="0"/>
              <a:t>17.01.2019</a:t>
            </a:fld>
            <a:endParaRPr lang="tr-TR"/>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419589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1C56713-4D96-4F20-8327-E0A1C75200D8}" type="datetime1">
              <a:rPr lang="tr-TR" smtClean="0"/>
              <a:t>17.01.2019</a:t>
            </a:fld>
            <a:endParaRPr lang="tr-TR"/>
          </a:p>
        </p:txBody>
      </p:sp>
      <p:sp>
        <p:nvSpPr>
          <p:cNvPr id="6" name="Altbilgi Yer Tutucusu 5"/>
          <p:cNvSpPr>
            <a:spLocks noGrp="1"/>
          </p:cNvSpPr>
          <p:nvPr>
            <p:ph type="ftr" sz="quarter" idx="11"/>
          </p:nvPr>
        </p:nvSpPr>
        <p:spPr/>
        <p:txBody>
          <a:bodyPr/>
          <a:lstStyle/>
          <a:p>
            <a:r>
              <a:rPr lang="tr-TR" smtClean="0"/>
              <a:t>YMM   ALİ NAZIM  TEKELİOĞLU</a:t>
            </a:r>
            <a:endParaRPr lang="tr-TR"/>
          </a:p>
        </p:txBody>
      </p:sp>
      <p:sp>
        <p:nvSpPr>
          <p:cNvPr id="7" name="Slayt Numarası Yer Tutucusu 6"/>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2219175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897278D-8B71-4465-B4EC-FB360ACE5D70}" type="datetime1">
              <a:rPr lang="tr-TR" smtClean="0"/>
              <a:t>17.01.2019</a:t>
            </a:fld>
            <a:endParaRPr lang="tr-TR"/>
          </a:p>
        </p:txBody>
      </p:sp>
      <p:sp>
        <p:nvSpPr>
          <p:cNvPr id="8" name="Altbilgi Yer Tutucusu 7"/>
          <p:cNvSpPr>
            <a:spLocks noGrp="1"/>
          </p:cNvSpPr>
          <p:nvPr>
            <p:ph type="ftr" sz="quarter" idx="11"/>
          </p:nvPr>
        </p:nvSpPr>
        <p:spPr/>
        <p:txBody>
          <a:bodyPr/>
          <a:lstStyle/>
          <a:p>
            <a:r>
              <a:rPr lang="tr-TR" smtClean="0"/>
              <a:t>YMM   ALİ NAZIM  TEKELİOĞLU</a:t>
            </a:r>
            <a:endParaRPr lang="tr-TR"/>
          </a:p>
        </p:txBody>
      </p:sp>
      <p:sp>
        <p:nvSpPr>
          <p:cNvPr id="9" name="Slayt Numarası Yer Tutucusu 8"/>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45292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EBE6B9D-4FB3-4ABA-8224-FA63F4E0D674}" type="datetime1">
              <a:rPr lang="tr-TR" smtClean="0"/>
              <a:t>17.01.2019</a:t>
            </a:fld>
            <a:endParaRPr lang="tr-TR"/>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540550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AC78C1D-8DEF-4F59-8C5F-2BB5B8AD210E}" type="datetime1">
              <a:rPr lang="tr-TR" smtClean="0"/>
              <a:t>17.01.2019</a:t>
            </a:fld>
            <a:endParaRPr lang="tr-TR"/>
          </a:p>
        </p:txBody>
      </p:sp>
      <p:sp>
        <p:nvSpPr>
          <p:cNvPr id="3" name="Altbilgi Yer Tutucusu 2"/>
          <p:cNvSpPr>
            <a:spLocks noGrp="1"/>
          </p:cNvSpPr>
          <p:nvPr>
            <p:ph type="ftr" sz="quarter" idx="11"/>
          </p:nvPr>
        </p:nvSpPr>
        <p:spPr/>
        <p:txBody>
          <a:bodyPr/>
          <a:lstStyle/>
          <a:p>
            <a:r>
              <a:rPr lang="tr-TR" smtClean="0"/>
              <a:t>YMM   ALİ NAZIM  TEKELİOĞLU</a:t>
            </a:r>
            <a:endParaRPr lang="tr-TR"/>
          </a:p>
        </p:txBody>
      </p:sp>
      <p:sp>
        <p:nvSpPr>
          <p:cNvPr id="4" name="Slayt Numarası Yer Tutucusu 3"/>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3085375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ED2A71E-1ACE-4DB3-88A3-90235FFD0EFF}" type="datetime1">
              <a:rPr lang="tr-TR" smtClean="0"/>
              <a:t>17.01.2019</a:t>
            </a:fld>
            <a:endParaRPr lang="tr-TR"/>
          </a:p>
        </p:txBody>
      </p:sp>
      <p:sp>
        <p:nvSpPr>
          <p:cNvPr id="6" name="Altbilgi Yer Tutucusu 5"/>
          <p:cNvSpPr>
            <a:spLocks noGrp="1"/>
          </p:cNvSpPr>
          <p:nvPr>
            <p:ph type="ftr" sz="quarter" idx="11"/>
          </p:nvPr>
        </p:nvSpPr>
        <p:spPr/>
        <p:txBody>
          <a:bodyPr/>
          <a:lstStyle/>
          <a:p>
            <a:r>
              <a:rPr lang="tr-TR" smtClean="0"/>
              <a:t>YMM   ALİ NAZIM  TEKELİOĞLU</a:t>
            </a:r>
            <a:endParaRPr lang="tr-TR"/>
          </a:p>
        </p:txBody>
      </p:sp>
      <p:sp>
        <p:nvSpPr>
          <p:cNvPr id="7" name="Slayt Numarası Yer Tutucusu 6"/>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68176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D930D2A-2B30-48EA-A27A-9E12A0334AD7}" type="datetime1">
              <a:rPr lang="tr-TR" smtClean="0"/>
              <a:t>17.01.2019</a:t>
            </a:fld>
            <a:endParaRPr lang="tr-TR"/>
          </a:p>
        </p:txBody>
      </p:sp>
      <p:sp>
        <p:nvSpPr>
          <p:cNvPr id="6" name="Altbilgi Yer Tutucusu 5"/>
          <p:cNvSpPr>
            <a:spLocks noGrp="1"/>
          </p:cNvSpPr>
          <p:nvPr>
            <p:ph type="ftr" sz="quarter" idx="11"/>
          </p:nvPr>
        </p:nvSpPr>
        <p:spPr/>
        <p:txBody>
          <a:bodyPr/>
          <a:lstStyle/>
          <a:p>
            <a:r>
              <a:rPr lang="tr-TR" smtClean="0"/>
              <a:t>YMM   ALİ NAZIM  TEKELİOĞLU</a:t>
            </a:r>
            <a:endParaRPr lang="tr-TR"/>
          </a:p>
        </p:txBody>
      </p:sp>
      <p:sp>
        <p:nvSpPr>
          <p:cNvPr id="7" name="Slayt Numarası Yer Tutucusu 6"/>
          <p:cNvSpPr>
            <a:spLocks noGrp="1"/>
          </p:cNvSpPr>
          <p:nvPr>
            <p:ph type="sldNum" sz="quarter" idx="12"/>
          </p:nvPr>
        </p:nvSpPr>
        <p:spPr/>
        <p:txBody>
          <a:bodyPr/>
          <a:lstStyle/>
          <a:p>
            <a:fld id="{8BF1E8DC-1852-4831-B868-33262D4034DA}" type="slidenum">
              <a:rPr lang="tr-TR" smtClean="0"/>
              <a:t>‹#›</a:t>
            </a:fld>
            <a:endParaRPr lang="tr-TR"/>
          </a:p>
        </p:txBody>
      </p:sp>
    </p:spTree>
    <p:extLst>
      <p:ext uri="{BB962C8B-B14F-4D97-AF65-F5344CB8AC3E}">
        <p14:creationId xmlns:p14="http://schemas.microsoft.com/office/powerpoint/2010/main" val="2900479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76D15-2660-4449-BD14-FAD746FEE7B2}" type="datetime1">
              <a:rPr lang="tr-TR" smtClean="0"/>
              <a:t>17.01.2019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YMM   ALİ NAZIM  TEKELİOĞLU</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1E8DC-1852-4831-B868-33262D4034DA}" type="slidenum">
              <a:rPr lang="tr-TR" smtClean="0"/>
              <a:t>‹#›</a:t>
            </a:fld>
            <a:endParaRPr lang="tr-TR"/>
          </a:p>
        </p:txBody>
      </p:sp>
    </p:spTree>
    <p:extLst>
      <p:ext uri="{BB962C8B-B14F-4D97-AF65-F5344CB8AC3E}">
        <p14:creationId xmlns:p14="http://schemas.microsoft.com/office/powerpoint/2010/main" val="1456530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1524000" y="1258082"/>
          <a:ext cx="9144000" cy="4395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a:t>
            </a:fld>
            <a:endParaRPr lang="tr-TR"/>
          </a:p>
        </p:txBody>
      </p:sp>
    </p:spTree>
    <p:extLst>
      <p:ext uri="{BB962C8B-B14F-4D97-AF65-F5344CB8AC3E}">
        <p14:creationId xmlns:p14="http://schemas.microsoft.com/office/powerpoint/2010/main" val="2926827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normAutofit lnSpcReduction="10000"/>
          </a:bodyPr>
          <a:lstStyle/>
          <a:p>
            <a:pPr>
              <a:buFont typeface="Wingdings" panose="05000000000000000000" pitchFamily="2" charset="2"/>
              <a:buChar char="ü"/>
            </a:pPr>
            <a:r>
              <a:rPr lang="tr-TR" b="1" dirty="0" smtClean="0"/>
              <a:t>Birleşme, devir ve bölünme gibi nedenlerle sermaye artışı durumu</a:t>
            </a:r>
          </a:p>
          <a:p>
            <a:pPr>
              <a:buFont typeface="Courier New" panose="02070309020205020404" pitchFamily="49" charset="0"/>
              <a:buChar char="o"/>
            </a:pPr>
            <a:r>
              <a:rPr lang="tr-TR" dirty="0" smtClean="0"/>
              <a:t> Sermaye şirketlerinin birleşme, devir ve bölünme gibi nedenlerle sermaye yapılarında artış meydana gelmesi durumunda da indirim uygulamasından yararlanılması mümkün bulunmamaktadır. Zira birleşme, devir ve bölünme hallerinde nakdi olarak sermayeye herhangi bir unsur eklenmemektedir. Birleşme ve devir hallerinde, başka bir kurumun birleşilen veya devir alınan kurumun aktife kaydedilmesi şeklinde olmakta; bölünme de ise, bölünen kurumun bilançosunda yer alan taşınmazlar, iştirak hisseleri veya hizmet-üretim işletmelerinin bir veya bir kaçının başka bir kurumun aktife geçmesidir. Bu durumda da nakit olarak sermaye ödemesi söz konusu olmadığından indirim uygulamasından yararlanılması mümkün bulunmamaktadır. </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10</a:t>
            </a:fld>
            <a:endParaRPr lang="tr-TR"/>
          </a:p>
        </p:txBody>
      </p:sp>
      <p:sp>
        <p:nvSpPr>
          <p:cNvPr id="8" name="Unvan 1"/>
          <p:cNvSpPr txBox="1">
            <a:spLocks/>
          </p:cNvSpPr>
          <p:nvPr/>
        </p:nvSpPr>
        <p:spPr>
          <a:xfrm>
            <a:off x="838200" y="400162"/>
            <a:ext cx="10503794" cy="682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İNDİRİM UYGULAMASININ YAPILAMAYACAĞI DURUMLAR</a:t>
            </a:r>
            <a:endParaRPr lang="tr-TR" sz="3200" dirty="0"/>
          </a:p>
        </p:txBody>
      </p:sp>
    </p:spTree>
    <p:extLst>
      <p:ext uri="{BB962C8B-B14F-4D97-AF65-F5344CB8AC3E}">
        <p14:creationId xmlns:p14="http://schemas.microsoft.com/office/powerpoint/2010/main" val="892360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lstStyle/>
          <a:p>
            <a:pPr>
              <a:buFont typeface="Wingdings" panose="05000000000000000000" pitchFamily="2" charset="2"/>
              <a:buChar char="ü"/>
            </a:pPr>
            <a:r>
              <a:rPr lang="tr-TR" b="1" dirty="0" smtClean="0"/>
              <a:t>Bilançoda yer alan öz sermaye kalemlerinin sermayeye eklenmesi; </a:t>
            </a:r>
          </a:p>
          <a:p>
            <a:pPr>
              <a:buFont typeface="Courier New" panose="02070309020205020404" pitchFamily="49" charset="0"/>
              <a:buChar char="o"/>
            </a:pPr>
            <a:r>
              <a:rPr lang="tr-TR" dirty="0" smtClean="0"/>
              <a:t>İşletmeler bazı durumlarında bilançonun öz sermaye kısmında yer alan bazı hesapları sermayeye ilave ederek sermaye artışında bulunabilmektedirler. Bu durumda da işletmeye fiilen nakit olarak herhangi bir kıymet girmediği için indirim uygulamasından yararlanılması mümkün değildir. </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11</a:t>
            </a:fld>
            <a:endParaRPr lang="tr-TR"/>
          </a:p>
        </p:txBody>
      </p:sp>
      <p:sp>
        <p:nvSpPr>
          <p:cNvPr id="7" name="Unvan 1"/>
          <p:cNvSpPr txBox="1">
            <a:spLocks/>
          </p:cNvSpPr>
          <p:nvPr/>
        </p:nvSpPr>
        <p:spPr>
          <a:xfrm>
            <a:off x="838200" y="400162"/>
            <a:ext cx="10503794" cy="682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İNDİRİM UYGULAMASININ YAPILAMAYACAĞI DURUMLAR</a:t>
            </a:r>
            <a:endParaRPr lang="tr-TR" sz="3200" dirty="0"/>
          </a:p>
        </p:txBody>
      </p:sp>
    </p:spTree>
    <p:extLst>
      <p:ext uri="{BB962C8B-B14F-4D97-AF65-F5344CB8AC3E}">
        <p14:creationId xmlns:p14="http://schemas.microsoft.com/office/powerpoint/2010/main" val="71602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normAutofit fontScale="92500" lnSpcReduction="10000"/>
          </a:bodyPr>
          <a:lstStyle/>
          <a:p>
            <a:pPr>
              <a:buFont typeface="Wingdings" panose="05000000000000000000" pitchFamily="2" charset="2"/>
              <a:buChar char="ü"/>
            </a:pPr>
            <a:r>
              <a:rPr lang="tr-TR" b="1" dirty="0" smtClean="0"/>
              <a:t>Ortaklar veya ortaklarla ilişkili olan kişilerce kredi kullanılmak veya borç alınmak suretiyle gerçekleştirilen sermaye artırımları </a:t>
            </a:r>
          </a:p>
          <a:p>
            <a:pPr>
              <a:buFont typeface="Courier New" panose="02070309020205020404" pitchFamily="49" charset="0"/>
              <a:buChar char="o"/>
            </a:pPr>
            <a:r>
              <a:rPr lang="tr-TR" dirty="0" smtClean="0"/>
              <a:t>İşletmelerin ortaklarından borçlanarak sermaye artışında bulunmaları durumunda indirimden yararlanılması mümkün değildir. </a:t>
            </a:r>
          </a:p>
          <a:p>
            <a:pPr>
              <a:buFont typeface="Courier New" panose="02070309020205020404" pitchFamily="49" charset="0"/>
              <a:buChar char="o"/>
            </a:pPr>
            <a:r>
              <a:rPr lang="tr-TR" dirty="0" smtClean="0"/>
              <a:t>Ayrıca 1 </a:t>
            </a:r>
            <a:r>
              <a:rPr lang="tr-TR" dirty="0" err="1" smtClean="0"/>
              <a:t>nolu</a:t>
            </a:r>
            <a:r>
              <a:rPr lang="tr-TR" dirty="0" smtClean="0"/>
              <a:t> KVK genel tebliği uyarınca da ortağın şirkete borcu var ise, şirkete olan borcunu ödemeden indirimden yararlanılması mümkün değildir. Nakit olarak sermaye ödemesinde bulunmuş olsa dahi öncelikle şirkete olan borcun ödenmesi, daha sonra indirim uygulamasından yararlanması gerekmektedir. </a:t>
            </a:r>
          </a:p>
          <a:p>
            <a:pPr>
              <a:buFont typeface="Courier New" panose="02070309020205020404" pitchFamily="49" charset="0"/>
              <a:buChar char="o"/>
            </a:pPr>
            <a:r>
              <a:rPr lang="tr-TR" dirty="0" smtClean="0"/>
              <a:t>5520 sayılı kanunun 12’inci maddesinde örtülü sermaye müessesesi düzenlenmiştir. Nakdi sermaye ödemesinin söz konusu ilişkili kişilerden kredi kullanılarak veya borç alınarak yapılması halinde de kanunun lafzı gereği indirim uygulamasından yararlanılamayacaktır.</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12</a:t>
            </a:fld>
            <a:endParaRPr lang="tr-TR"/>
          </a:p>
        </p:txBody>
      </p:sp>
      <p:sp>
        <p:nvSpPr>
          <p:cNvPr id="7" name="Unvan 1"/>
          <p:cNvSpPr txBox="1">
            <a:spLocks/>
          </p:cNvSpPr>
          <p:nvPr/>
        </p:nvSpPr>
        <p:spPr>
          <a:xfrm>
            <a:off x="838200" y="400162"/>
            <a:ext cx="10503794" cy="682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İNDİRİM UYGULAMASININ YAPILAMAYACAĞI DURUMLAR</a:t>
            </a:r>
            <a:endParaRPr lang="tr-TR" sz="3200" dirty="0"/>
          </a:p>
        </p:txBody>
      </p:sp>
    </p:spTree>
    <p:extLst>
      <p:ext uri="{BB962C8B-B14F-4D97-AF65-F5344CB8AC3E}">
        <p14:creationId xmlns:p14="http://schemas.microsoft.com/office/powerpoint/2010/main" val="3456505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lstStyle/>
          <a:p>
            <a:pPr>
              <a:buFont typeface="Wingdings" panose="05000000000000000000" pitchFamily="2" charset="2"/>
              <a:buChar char="ü"/>
            </a:pPr>
            <a:r>
              <a:rPr lang="tr-TR" b="1" dirty="0" smtClean="0"/>
              <a:t>Şirkete nakdi sermaye dışında hisse senedi, tahvil veya bono gibi kıymetlerin konulması suretiyle gerçekleştirilen sermaye artışları,</a:t>
            </a:r>
          </a:p>
          <a:p>
            <a:pPr>
              <a:buFont typeface="Courier New" panose="02070309020205020404" pitchFamily="49" charset="0"/>
              <a:buChar char="o"/>
            </a:pPr>
            <a:r>
              <a:rPr lang="tr-TR" dirty="0" smtClean="0"/>
              <a:t> Sermaye ödemesinin nakit olarak bankaya ödenmesi gerektiğinden hisse senedi, tahvil veya bono gibi kıymetlerle sermaye artırımı halinde indirim uygulamasından yararlanılması mümkün bulunmamaktadır. Muhasebe uygulamasında hisse senetleri, tahviller ve bonolar; kasa-banka gibi değerler birlikte hazır değerler kısmında yer alsalar da, söz konusu indirim uygulamasında, nakit kıymetler bunlardan ayrı değerlendirilmektedir</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13</a:t>
            </a:fld>
            <a:endParaRPr lang="tr-TR"/>
          </a:p>
        </p:txBody>
      </p:sp>
      <p:sp>
        <p:nvSpPr>
          <p:cNvPr id="7" name="Unvan 1"/>
          <p:cNvSpPr txBox="1">
            <a:spLocks/>
          </p:cNvSpPr>
          <p:nvPr/>
        </p:nvSpPr>
        <p:spPr>
          <a:xfrm>
            <a:off x="838200" y="400162"/>
            <a:ext cx="10503794" cy="682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İNDİRİM UYGULAMASININ YAPILAMAYACAĞI DURUMLAR</a:t>
            </a:r>
            <a:endParaRPr lang="tr-TR" sz="3200" dirty="0"/>
          </a:p>
        </p:txBody>
      </p:sp>
    </p:spTree>
    <p:extLst>
      <p:ext uri="{BB962C8B-B14F-4D97-AF65-F5344CB8AC3E}">
        <p14:creationId xmlns:p14="http://schemas.microsoft.com/office/powerpoint/2010/main" val="835793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lstStyle/>
          <a:p>
            <a:pPr>
              <a:buFont typeface="Wingdings" panose="05000000000000000000" pitchFamily="2" charset="2"/>
              <a:buChar char="ü"/>
            </a:pPr>
            <a:r>
              <a:rPr lang="tr-TR" b="1" dirty="0" smtClean="0"/>
              <a:t>Bilanço içi kalemlerin birbiri içinde mahsubu şeklinde gerçekleştirilen sermaye artışları, </a:t>
            </a:r>
          </a:p>
          <a:p>
            <a:pPr>
              <a:buFont typeface="Courier New" panose="02070309020205020404" pitchFamily="49" charset="0"/>
              <a:buChar char="o"/>
            </a:pPr>
            <a:r>
              <a:rPr lang="tr-TR" dirty="0" smtClean="0"/>
              <a:t>İşletmelerin bilançoları arasında yer alan hesapları birbirine mahsup ederek sermaye artışı halinde de nakit olarak herhangi bir kıymetin işletmeye dahil olmaması nedeniyle indirim uygulamasından yararlanılması mümkün değildir.</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14</a:t>
            </a:fld>
            <a:endParaRPr lang="tr-TR"/>
          </a:p>
        </p:txBody>
      </p:sp>
      <p:sp>
        <p:nvSpPr>
          <p:cNvPr id="7" name="Unvan 1"/>
          <p:cNvSpPr txBox="1">
            <a:spLocks/>
          </p:cNvSpPr>
          <p:nvPr/>
        </p:nvSpPr>
        <p:spPr>
          <a:xfrm>
            <a:off x="838200" y="400162"/>
            <a:ext cx="10503794" cy="682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İNDİRİM UYGULAMASININ YAPILAMAYACAĞI DURUMLAR</a:t>
            </a:r>
            <a:endParaRPr lang="tr-TR" sz="3200" dirty="0"/>
          </a:p>
        </p:txBody>
      </p:sp>
    </p:spTree>
    <p:extLst>
      <p:ext uri="{BB962C8B-B14F-4D97-AF65-F5344CB8AC3E}">
        <p14:creationId xmlns:p14="http://schemas.microsoft.com/office/powerpoint/2010/main" val="174872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048" y="1798638"/>
            <a:ext cx="10515600" cy="4557712"/>
          </a:xfrm>
          <a:solidFill>
            <a:schemeClr val="accent2">
              <a:lumMod val="60000"/>
              <a:lumOff val="40000"/>
            </a:schemeClr>
          </a:solidFill>
        </p:spPr>
        <p:txBody>
          <a:bodyPr/>
          <a:lstStyle/>
          <a:p>
            <a:pPr>
              <a:buFont typeface="Wingdings" panose="05000000000000000000" pitchFamily="2" charset="2"/>
              <a:buChar char="ü"/>
            </a:pPr>
            <a:r>
              <a:rPr lang="tr-TR" dirty="0" smtClean="0"/>
              <a:t>5520 </a:t>
            </a:r>
            <a:r>
              <a:rPr lang="tr-TR" dirty="0" err="1" smtClean="0"/>
              <a:t>sk</a:t>
            </a:r>
            <a:r>
              <a:rPr lang="tr-TR" dirty="0" smtClean="0"/>
              <a:t> </a:t>
            </a:r>
            <a:r>
              <a:rPr lang="tr-TR" dirty="0" err="1" smtClean="0"/>
              <a:t>md.</a:t>
            </a:r>
            <a:r>
              <a:rPr lang="tr-TR" dirty="0" smtClean="0"/>
              <a:t> 10/ı uyarınca indirim oranı, sermaye artışının nakit olarak karşılanan kısmı üzerinden TCMB tarafından indirimden yararlanılan yıl için en son açıklanan “Bankalarca açılan TL cinsinden ticari kredilere uygulanan ağırlıklı yıllık ortalama faiz oranı” dikkate alınarak, ilgili hesap döneminin sonuna kadar hesaplanan tutarın %50’si olarak belirlenmiştir.</a:t>
            </a:r>
          </a:p>
          <a:p>
            <a:pPr>
              <a:buFont typeface="Courier New" panose="02070309020205020404" pitchFamily="49" charset="0"/>
              <a:buChar char="o"/>
            </a:pPr>
            <a:r>
              <a:rPr lang="tr-TR" dirty="0" smtClean="0"/>
              <a:t>Yukarıda belirlenen oran genel indirim oranıdır. Ancak Bakanlar Kurulu Kararı ile belirlenen bazı hallerde söz konusu indirim oranında farklılıklar bulunmaktadır. </a:t>
            </a:r>
            <a:endParaRPr lang="tr-TR" dirty="0"/>
          </a:p>
        </p:txBody>
      </p:sp>
      <p:sp>
        <p:nvSpPr>
          <p:cNvPr id="4" name="Unvan 1"/>
          <p:cNvSpPr>
            <a:spLocks noGrp="1"/>
          </p:cNvSpPr>
          <p:nvPr>
            <p:ph type="title"/>
          </p:nvPr>
        </p:nvSpPr>
        <p:spPr>
          <a:xfrm>
            <a:off x="748048" y="311943"/>
            <a:ext cx="10515600" cy="627063"/>
          </a:xfrm>
          <a:solidFill>
            <a:schemeClr val="accent1">
              <a:lumMod val="60000"/>
              <a:lumOff val="40000"/>
            </a:schemeClr>
          </a:solidFill>
        </p:spPr>
        <p:txBody>
          <a:bodyPr>
            <a:normAutofit/>
          </a:bodyPr>
          <a:lstStyle/>
          <a:p>
            <a:r>
              <a:rPr lang="tr-TR" sz="3600" dirty="0" smtClean="0"/>
              <a:t>YARARLANILACAK İNDİRİM ORANI </a:t>
            </a:r>
            <a:r>
              <a:rPr lang="tr-TR" sz="3600" dirty="0" smtClean="0"/>
              <a:t>– </a:t>
            </a:r>
            <a:r>
              <a:rPr lang="tr-TR" sz="3600" dirty="0" smtClean="0"/>
              <a:t>SÜRESİ VE TUTARI</a:t>
            </a:r>
            <a:endParaRPr lang="tr-TR" sz="3600" dirty="0"/>
          </a:p>
        </p:txBody>
      </p:sp>
      <p:sp>
        <p:nvSpPr>
          <p:cNvPr id="5" name="Unvan 1"/>
          <p:cNvSpPr txBox="1">
            <a:spLocks/>
          </p:cNvSpPr>
          <p:nvPr/>
        </p:nvSpPr>
        <p:spPr>
          <a:xfrm>
            <a:off x="748048" y="1147365"/>
            <a:ext cx="10515600" cy="442913"/>
          </a:xfrm>
          <a:prstGeom prst="rect">
            <a:avLst/>
          </a:prstGeom>
          <a:solidFill>
            <a:schemeClr val="accent1">
              <a:lumMod val="60000"/>
              <a:lumOff val="40000"/>
            </a:schemeClr>
          </a:solidFill>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buFont typeface="+mj-lt"/>
              <a:buAutoNum type="arabicPeriod"/>
            </a:pPr>
            <a:r>
              <a:rPr lang="tr-TR" dirty="0" smtClean="0"/>
              <a:t>İNDİRİM ORANI</a:t>
            </a:r>
            <a:endParaRPr lang="tr-TR" dirty="0"/>
          </a:p>
        </p:txBody>
      </p:sp>
      <p:sp>
        <p:nvSpPr>
          <p:cNvPr id="6" name="Altbilgi Yer Tutucusu 5"/>
          <p:cNvSpPr>
            <a:spLocks noGrp="1"/>
          </p:cNvSpPr>
          <p:nvPr>
            <p:ph type="ftr" sz="quarter" idx="11"/>
          </p:nvPr>
        </p:nvSpPr>
        <p:spPr/>
        <p:txBody>
          <a:bodyPr/>
          <a:lstStyle/>
          <a:p>
            <a:r>
              <a:rPr lang="tr-TR" smtClean="0"/>
              <a:t>YMM   ALİ NAZIM  TEKELİOĞLU</a:t>
            </a:r>
            <a:endParaRPr lang="tr-TR"/>
          </a:p>
        </p:txBody>
      </p:sp>
      <p:sp>
        <p:nvSpPr>
          <p:cNvPr id="7" name="Slayt Numarası Yer Tutucusu 6"/>
          <p:cNvSpPr>
            <a:spLocks noGrp="1"/>
          </p:cNvSpPr>
          <p:nvPr>
            <p:ph type="sldNum" sz="quarter" idx="12"/>
          </p:nvPr>
        </p:nvSpPr>
        <p:spPr/>
        <p:txBody>
          <a:bodyPr/>
          <a:lstStyle/>
          <a:p>
            <a:fld id="{8BF1E8DC-1852-4831-B868-33262D4034DA}" type="slidenum">
              <a:rPr lang="tr-TR" smtClean="0"/>
              <a:t>15</a:t>
            </a:fld>
            <a:endParaRPr lang="tr-TR"/>
          </a:p>
        </p:txBody>
      </p:sp>
    </p:spTree>
    <p:extLst>
      <p:ext uri="{BB962C8B-B14F-4D97-AF65-F5344CB8AC3E}">
        <p14:creationId xmlns:p14="http://schemas.microsoft.com/office/powerpoint/2010/main" val="2647524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Bakanlar Kurulu Kararına göre; </a:t>
            </a:r>
          </a:p>
          <a:p>
            <a:pPr>
              <a:buFont typeface="Courier New" panose="02070309020205020404" pitchFamily="49" charset="0"/>
              <a:buChar char="o"/>
            </a:pPr>
            <a:r>
              <a:rPr lang="tr-TR" dirty="0" smtClean="0"/>
              <a:t> a) Payları borsada işlem gören halka açık sermaye şirketlerinden, indirimden yararlanılan yılın son günü itibarıyla, Merkezi Kayıt Kuruluşu A.Ş. nezdinde borsada işlem görebilir nitelikte pay olarak izlenen payların nominal tutarının ticaret siciline tescil edilmiş olan ödenmiş veya çıkarılmış sermayeye oranı </a:t>
            </a:r>
          </a:p>
          <a:p>
            <a:pPr>
              <a:buFont typeface="Courier New" panose="02070309020205020404" pitchFamily="49" charset="0"/>
              <a:buChar char="o"/>
            </a:pPr>
            <a:r>
              <a:rPr lang="tr-TR" dirty="0"/>
              <a:t> </a:t>
            </a:r>
            <a:r>
              <a:rPr lang="tr-TR" dirty="0" smtClean="0"/>
              <a:t>1.) %50 ve daha az olanlar için 25 puan, </a:t>
            </a:r>
          </a:p>
          <a:p>
            <a:pPr>
              <a:buFont typeface="Courier New" panose="02070309020205020404" pitchFamily="49" charset="0"/>
              <a:buChar char="o"/>
            </a:pPr>
            <a:r>
              <a:rPr lang="tr-TR" dirty="0"/>
              <a:t> </a:t>
            </a:r>
            <a:r>
              <a:rPr lang="tr-TR" dirty="0" smtClean="0"/>
              <a:t>2.) %50’nin üzerinde olanlar için 50 puan,</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16</a:t>
            </a:fld>
            <a:endParaRPr lang="tr-TR"/>
          </a:p>
        </p:txBody>
      </p:sp>
      <p:sp>
        <p:nvSpPr>
          <p:cNvPr id="7" name="Unvan 1"/>
          <p:cNvSpPr txBox="1">
            <a:spLocks/>
          </p:cNvSpPr>
          <p:nvPr/>
        </p:nvSpPr>
        <p:spPr>
          <a:xfrm>
            <a:off x="748048" y="508067"/>
            <a:ext cx="10515600" cy="442913"/>
          </a:xfrm>
          <a:prstGeom prst="rect">
            <a:avLst/>
          </a:prstGeom>
          <a:solidFill>
            <a:schemeClr val="accent1">
              <a:lumMod val="60000"/>
              <a:lumOff val="40000"/>
            </a:schemeClr>
          </a:solidFill>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buFont typeface="+mj-lt"/>
              <a:buAutoNum type="arabicPeriod"/>
            </a:pPr>
            <a:r>
              <a:rPr lang="tr-TR" dirty="0" smtClean="0"/>
              <a:t>İNDİRİM ORANI</a:t>
            </a:r>
            <a:endParaRPr lang="tr-TR" dirty="0"/>
          </a:p>
        </p:txBody>
      </p:sp>
    </p:spTree>
    <p:extLst>
      <p:ext uri="{BB962C8B-B14F-4D97-AF65-F5344CB8AC3E}">
        <p14:creationId xmlns:p14="http://schemas.microsoft.com/office/powerpoint/2010/main" val="811963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b) Nakdi olarak arttırılan sermayenin, yatırım teşvik belgeli üretim ve sanayi tesisleri ile bu tesislere ait makine ve teçhizat yatırımlarında ve/veya bu tesislerin inşasında tahsis edilen arsa ve arazi yatırımlarında kullanılması durumunda, yatırım teşvik belgesinde yer alan sabit yatırım tutarı ile sınırlı olmak üzere 25 puan ilave edilir.</a:t>
            </a:r>
          </a:p>
          <a:p>
            <a:pPr>
              <a:buFont typeface="Wingdings" panose="05000000000000000000" pitchFamily="2" charset="2"/>
              <a:buChar char="ü"/>
            </a:pPr>
            <a:r>
              <a:rPr lang="tr-TR" dirty="0" smtClean="0"/>
              <a:t>c) Aşağıdaki durumlarda ise indirim oranı Bakanlar Kurulu Kararı gereği % 0 olarak belirlenmiştir. </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17</a:t>
            </a:fld>
            <a:endParaRPr lang="tr-TR"/>
          </a:p>
        </p:txBody>
      </p:sp>
      <p:sp>
        <p:nvSpPr>
          <p:cNvPr id="7" name="Unvan 1"/>
          <p:cNvSpPr txBox="1">
            <a:spLocks/>
          </p:cNvSpPr>
          <p:nvPr/>
        </p:nvSpPr>
        <p:spPr>
          <a:xfrm>
            <a:off x="838200" y="508067"/>
            <a:ext cx="10515600" cy="442913"/>
          </a:xfrm>
          <a:prstGeom prst="rect">
            <a:avLst/>
          </a:prstGeom>
          <a:solidFill>
            <a:schemeClr val="accent1">
              <a:lumMod val="60000"/>
              <a:lumOff val="40000"/>
            </a:schemeClr>
          </a:solidFill>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buFont typeface="+mj-lt"/>
              <a:buAutoNum type="arabicPeriod"/>
            </a:pPr>
            <a:r>
              <a:rPr lang="tr-TR" dirty="0" smtClean="0"/>
              <a:t>İNDİRİM ORANI</a:t>
            </a:r>
            <a:endParaRPr lang="tr-TR" dirty="0"/>
          </a:p>
        </p:txBody>
      </p:sp>
    </p:spTree>
    <p:extLst>
      <p:ext uri="{BB962C8B-B14F-4D97-AF65-F5344CB8AC3E}">
        <p14:creationId xmlns:p14="http://schemas.microsoft.com/office/powerpoint/2010/main" val="1573508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r>
              <a:rPr lang="tr-TR" dirty="0" smtClean="0"/>
              <a:t>1- Gelirlerinin %25 veya fazlası şirket faaliyeti ile orantılı sermaye, organizasyon ve personel istihdamı suretiyle yürütülen ticarî, ziraî veya serbest meslek faaliyeti dışındaki faiz, kâr payı, kira, lisans ücreti, menkul kıymet satış geliri gibi pasif nitelikli gelirlerden oluşan sermaye şirketleri, </a:t>
            </a:r>
          </a:p>
          <a:p>
            <a:r>
              <a:rPr lang="tr-TR" dirty="0" smtClean="0"/>
              <a:t>2- Aktif toplamının %50 veya daha fazlası bağlı menkul kıymetler, bağlı ortaklıklar ve iştirak paylarından oluşan sermaye şirketleri, </a:t>
            </a:r>
          </a:p>
          <a:p>
            <a:r>
              <a:rPr lang="tr-TR" dirty="0" smtClean="0"/>
              <a:t>3- Artırılan nakdi sermayenin başka şirketlere sermaye olarak konulan veya kredi olarak kullandırılan kısmına tekabül eden tutarla sınırlı olmak üzere,</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18</a:t>
            </a:fld>
            <a:endParaRPr lang="tr-TR"/>
          </a:p>
        </p:txBody>
      </p:sp>
      <p:sp>
        <p:nvSpPr>
          <p:cNvPr id="7" name="Unvan 1"/>
          <p:cNvSpPr txBox="1">
            <a:spLocks/>
          </p:cNvSpPr>
          <p:nvPr/>
        </p:nvSpPr>
        <p:spPr>
          <a:xfrm>
            <a:off x="838200" y="508067"/>
            <a:ext cx="10515600" cy="442913"/>
          </a:xfrm>
          <a:prstGeom prst="rect">
            <a:avLst/>
          </a:prstGeom>
          <a:solidFill>
            <a:schemeClr val="accent1">
              <a:lumMod val="60000"/>
              <a:lumOff val="40000"/>
            </a:schemeClr>
          </a:solidFill>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buFont typeface="+mj-lt"/>
              <a:buAutoNum type="arabicPeriod"/>
            </a:pPr>
            <a:r>
              <a:rPr lang="tr-TR" dirty="0" smtClean="0"/>
              <a:t>İNDİRİM ORANI</a:t>
            </a:r>
            <a:endParaRPr lang="tr-TR" dirty="0"/>
          </a:p>
        </p:txBody>
      </p:sp>
    </p:spTree>
    <p:extLst>
      <p:ext uri="{BB962C8B-B14F-4D97-AF65-F5344CB8AC3E}">
        <p14:creationId xmlns:p14="http://schemas.microsoft.com/office/powerpoint/2010/main" val="35862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4- Arsa ve arazi yatırımı yapan sermaye şirketlerinde arsa ve arazi yatırımına tekabül eden tutarla sınırlı olmak üzere </a:t>
            </a:r>
          </a:p>
          <a:p>
            <a:pPr>
              <a:buFont typeface="Wingdings" panose="05000000000000000000" pitchFamily="2" charset="2"/>
              <a:buChar char="ü"/>
            </a:pPr>
            <a:r>
              <a:rPr lang="tr-TR" dirty="0" smtClean="0"/>
              <a:t>5- 09.03.2015 tarihinden, Kurumlar Vergisi Kanunu 10 uncu maddesinin birinci fıkrasının (ı) bendinin yürürlüğe girdiği 01.07.2015 tarihine kadar olan dönemde, sermaye </a:t>
            </a:r>
            <a:r>
              <a:rPr lang="tr-TR" dirty="0" err="1" smtClean="0"/>
              <a:t>azaltımına</a:t>
            </a:r>
            <a:r>
              <a:rPr lang="tr-TR" dirty="0" smtClean="0"/>
              <a:t> gidilmiş olması halinde, azaltılan sermaye tutarına tekabül eden tutar</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19</a:t>
            </a:fld>
            <a:endParaRPr lang="tr-TR"/>
          </a:p>
        </p:txBody>
      </p:sp>
      <p:sp>
        <p:nvSpPr>
          <p:cNvPr id="7" name="Unvan 1"/>
          <p:cNvSpPr txBox="1">
            <a:spLocks/>
          </p:cNvSpPr>
          <p:nvPr/>
        </p:nvSpPr>
        <p:spPr>
          <a:xfrm>
            <a:off x="838200" y="323117"/>
            <a:ext cx="10515600" cy="442913"/>
          </a:xfrm>
          <a:prstGeom prst="rect">
            <a:avLst/>
          </a:prstGeom>
          <a:solidFill>
            <a:schemeClr val="accent1">
              <a:lumMod val="60000"/>
              <a:lumOff val="40000"/>
            </a:schemeClr>
          </a:solidFill>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42950" indent="-742950">
              <a:buFont typeface="+mj-lt"/>
              <a:buAutoNum type="arabicPeriod"/>
            </a:pPr>
            <a:r>
              <a:rPr lang="tr-TR" dirty="0" smtClean="0"/>
              <a:t>İNDİRİM ORANI</a:t>
            </a:r>
            <a:endParaRPr lang="tr-TR" dirty="0"/>
          </a:p>
        </p:txBody>
      </p:sp>
    </p:spTree>
    <p:extLst>
      <p:ext uri="{BB962C8B-B14F-4D97-AF65-F5344CB8AC3E}">
        <p14:creationId xmlns:p14="http://schemas.microsoft.com/office/powerpoint/2010/main" val="2099563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3" name="İçerik Yer Tutucusu 2"/>
          <p:cNvSpPr>
            <a:spLocks noGrp="1"/>
          </p:cNvSpPr>
          <p:nvPr>
            <p:ph idx="1"/>
          </p:nvPr>
        </p:nvSpPr>
        <p:spPr>
          <a:xfrm>
            <a:off x="838200" y="1249251"/>
            <a:ext cx="10515600" cy="4927712"/>
          </a:xfrm>
          <a:solidFill>
            <a:schemeClr val="accent2">
              <a:lumMod val="40000"/>
              <a:lumOff val="60000"/>
            </a:schemeClr>
          </a:solidFill>
          <a:ln>
            <a:solidFill>
              <a:schemeClr val="accent5">
                <a:lumMod val="75000"/>
              </a:schemeClr>
            </a:solidFill>
          </a:ln>
          <a:effectLst>
            <a:reflection blurRad="622300" endPos="21000" dist="774700" dir="5400000" sy="-100000" algn="bl" rotWithShape="0"/>
          </a:effectLst>
        </p:spPr>
        <p:txBody>
          <a:bodyPr>
            <a:normAutofit fontScale="92500" lnSpcReduction="10000"/>
          </a:bodyPr>
          <a:lstStyle/>
          <a:p>
            <a:pPr>
              <a:buFont typeface="Wingdings" panose="05000000000000000000" pitchFamily="2" charset="2"/>
              <a:buChar char="§"/>
            </a:pPr>
            <a:r>
              <a:rPr lang="tr-TR" dirty="0" smtClean="0"/>
              <a:t>01.07.2015 tarihinden itibaren geçerli olmak üzere, 5520 </a:t>
            </a:r>
            <a:r>
              <a:rPr lang="tr-TR" dirty="0" err="1" smtClean="0"/>
              <a:t>sy.lı</a:t>
            </a:r>
            <a:r>
              <a:rPr lang="tr-TR" dirty="0" smtClean="0"/>
              <a:t> Kurumlar Vergisi Kanunu’nun ‘’Diğer İndirimler’’ adlı 10. maddesine (ı) maddesi eklenmiştir.</a:t>
            </a:r>
          </a:p>
          <a:p>
            <a:pPr>
              <a:buFont typeface="Wingdings" panose="05000000000000000000" pitchFamily="2" charset="2"/>
              <a:buChar char="§"/>
            </a:pPr>
            <a:r>
              <a:rPr lang="tr-TR" dirty="0" smtClean="0"/>
              <a:t>5520 sayılı KURUMLAR VERGİSİ KANUNU (10/ı)</a:t>
            </a:r>
          </a:p>
          <a:p>
            <a:pPr>
              <a:buFont typeface="Wingdings" panose="05000000000000000000" pitchFamily="2" charset="2"/>
              <a:buChar char="ü"/>
            </a:pPr>
            <a:r>
              <a:rPr lang="tr-TR" dirty="0" smtClean="0"/>
              <a:t>Finans, bankacılık ve sigortacılık sektörlerinde faaliyet gösteren kurumlar ile kamu iktisadi teşebbüsleri hariç olmak üzere sermaye şirketlerinin ilgili hesap dönemi içinde, ticaret siciline tescil edilmiş olan ödenmiş veya çıkarılmış sermaye tutarlarındaki nakdi sermaye artışları veya yeni kurulan sermaye şirketlerinde ödenmiş sermayenin nakit olarak karşılanan kısmı üzerinden Türkiye Cumhuriyet Merkez Bankası tarafından indirimden yararlanılan yıl için en son açıklanan “Bankalarca açılan TL cinsinden ticari kredilere uygulanan ağırlıklı yıllık ortalama faiz oranı” dikkate alınarak, ilgili hesap döneminin sonuna kadar hesaplanan tutarın %50’si.</a:t>
            </a:r>
            <a:endParaRPr lang="tr-TR" dirty="0"/>
          </a:p>
        </p:txBody>
      </p:sp>
      <p:sp>
        <p:nvSpPr>
          <p:cNvPr id="5" name="Slayt Numarası Yer Tutucusu 4"/>
          <p:cNvSpPr>
            <a:spLocks noGrp="1"/>
          </p:cNvSpPr>
          <p:nvPr>
            <p:ph type="sldNum" sz="quarter" idx="12"/>
          </p:nvPr>
        </p:nvSpPr>
        <p:spPr/>
        <p:txBody>
          <a:bodyPr/>
          <a:lstStyle/>
          <a:p>
            <a:fld id="{8BF1E8DC-1852-4831-B868-33262D4034DA}" type="slidenum">
              <a:rPr lang="tr-TR" smtClean="0"/>
              <a:t>2</a:t>
            </a:fld>
            <a:endParaRPr lang="tr-TR"/>
          </a:p>
        </p:txBody>
      </p:sp>
      <p:sp>
        <p:nvSpPr>
          <p:cNvPr id="7" name="Unvan 1"/>
          <p:cNvSpPr txBox="1">
            <a:spLocks noGrp="1"/>
          </p:cNvSpPr>
          <p:nvPr>
            <p:ph type="title"/>
          </p:nvPr>
        </p:nvSpPr>
        <p:spPr>
          <a:xfrm>
            <a:off x="838200" y="365125"/>
            <a:ext cx="10515600" cy="549275"/>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NAKİT SERMAYE ARTIRIMI İLE İLGİLİ KANUNİ DÜZENLEME</a:t>
            </a:r>
            <a:endParaRPr lang="tr-TR" sz="3200" dirty="0"/>
          </a:p>
        </p:txBody>
      </p:sp>
    </p:spTree>
    <p:extLst>
      <p:ext uri="{BB962C8B-B14F-4D97-AF65-F5344CB8AC3E}">
        <p14:creationId xmlns:p14="http://schemas.microsoft.com/office/powerpoint/2010/main" val="634890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fontScale="92500" lnSpcReduction="20000"/>
          </a:bodyPr>
          <a:lstStyle/>
          <a:p>
            <a:pPr>
              <a:buFont typeface="Wingdings" panose="05000000000000000000" pitchFamily="2" charset="2"/>
              <a:buChar char="ü"/>
            </a:pPr>
            <a:r>
              <a:rPr lang="tr-TR" dirty="0" smtClean="0"/>
              <a:t>İndirim uygulamasından, sermaye artırımına ilişkin kararın veya ilk kuruluş aşamasında ana sözleşmenin tescil edildiği hesap döneminden itibaren başlamak üzere izleyen her bir dönem için ayrı ayrı yararlanılır. Sonraki dönemlerde sermaye </a:t>
            </a:r>
            <a:r>
              <a:rPr lang="tr-TR" dirty="0" err="1" smtClean="0"/>
              <a:t>azaltımı</a:t>
            </a:r>
            <a:r>
              <a:rPr lang="tr-TR" dirty="0" smtClean="0"/>
              <a:t> yapılması halinde azaltılan sermaye tutarı indirim hesaplamasında dikkate alınmaz. Hesaplanacak indirim tutarı, nakdi sermayenin ödendiği ay kesri tam ay sayılmak suretiyle hesap döneminin kalan ay süresi kadar hesaplanır. </a:t>
            </a:r>
            <a:r>
              <a:rPr lang="tr-TR" u="sng" dirty="0" smtClean="0"/>
              <a:t>Matrahın yetersiz olması nedeniyle ilgili dönemde indirim konusu yapılamayan tutarlar, sonraki hesap dönemlerine devreder.</a:t>
            </a:r>
            <a:r>
              <a:rPr lang="tr-TR" dirty="0" smtClean="0"/>
              <a:t> Nakden taahhüt edilen sermayenin; </a:t>
            </a:r>
          </a:p>
          <a:p>
            <a:pPr marL="0" indent="0">
              <a:buNone/>
            </a:pPr>
            <a:r>
              <a:rPr lang="tr-TR" dirty="0"/>
              <a:t> </a:t>
            </a:r>
            <a:r>
              <a:rPr lang="tr-TR" dirty="0" smtClean="0"/>
              <a:t>  - Sermaye artırımına ilişkin kararın ticaret siciline tescil edildiği tarihten </a:t>
            </a:r>
          </a:p>
          <a:p>
            <a:pPr marL="0" indent="0">
              <a:buNone/>
            </a:pPr>
            <a:r>
              <a:rPr lang="tr-TR" dirty="0"/>
              <a:t> </a:t>
            </a:r>
            <a:r>
              <a:rPr lang="tr-TR" dirty="0" smtClean="0"/>
              <a:t>    önce şirketin banka hesabına yatırılan kısmı için tescil tarihi,</a:t>
            </a:r>
          </a:p>
          <a:p>
            <a:pPr marL="0" indent="0">
              <a:buNone/>
            </a:pPr>
            <a:r>
              <a:rPr lang="tr-TR" dirty="0" smtClean="0"/>
              <a:t>   - Tescil tarihinden sonra şirketin banka hesabına yatırılan tutarlar için ise; </a:t>
            </a:r>
          </a:p>
          <a:p>
            <a:pPr marL="0" indent="0">
              <a:buNone/>
            </a:pPr>
            <a:r>
              <a:rPr lang="tr-TR" dirty="0"/>
              <a:t> </a:t>
            </a:r>
            <a:r>
              <a:rPr lang="tr-TR" dirty="0" smtClean="0"/>
              <a:t>    şirketin banka hesabına yatırılma tarihi, esas alınarak bu indirimden </a:t>
            </a:r>
          </a:p>
          <a:p>
            <a:pPr marL="0" indent="0">
              <a:buNone/>
            </a:pPr>
            <a:r>
              <a:rPr lang="tr-TR" dirty="0"/>
              <a:t> </a:t>
            </a:r>
            <a:r>
              <a:rPr lang="tr-TR" dirty="0" smtClean="0"/>
              <a:t>    yararlanılabilecektir. </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20</a:t>
            </a:fld>
            <a:endParaRPr lang="tr-TR"/>
          </a:p>
        </p:txBody>
      </p:sp>
      <p:sp>
        <p:nvSpPr>
          <p:cNvPr id="7" name="Unvan 1"/>
          <p:cNvSpPr txBox="1">
            <a:spLocks/>
          </p:cNvSpPr>
          <p:nvPr/>
        </p:nvSpPr>
        <p:spPr>
          <a:xfrm>
            <a:off x="838200" y="386367"/>
            <a:ext cx="10515600" cy="564614"/>
          </a:xfrm>
          <a:prstGeom prst="rect">
            <a:avLst/>
          </a:prstGeom>
          <a:solidFill>
            <a:schemeClr val="accent1">
              <a:lumMod val="60000"/>
              <a:lumOff val="40000"/>
            </a:schemeClr>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smtClean="0"/>
              <a:t>2. İNDİRİM SÜRESİ</a:t>
            </a:r>
            <a:endParaRPr lang="tr-TR" dirty="0"/>
          </a:p>
        </p:txBody>
      </p:sp>
    </p:spTree>
    <p:extLst>
      <p:ext uri="{BB962C8B-B14F-4D97-AF65-F5344CB8AC3E}">
        <p14:creationId xmlns:p14="http://schemas.microsoft.com/office/powerpoint/2010/main" val="3022235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a:t>İ</a:t>
            </a:r>
            <a:r>
              <a:rPr lang="tr-TR" dirty="0" smtClean="0"/>
              <a:t>ndirim uygulamasından yararlanmak için sermaye artışının tescil edilmiş olması gerekmektedir. </a:t>
            </a:r>
          </a:p>
          <a:p>
            <a:pPr>
              <a:buFont typeface="Courier New" panose="02070309020205020404" pitchFamily="49" charset="0"/>
              <a:buChar char="o"/>
            </a:pPr>
            <a:r>
              <a:rPr lang="tr-TR" dirty="0" smtClean="0"/>
              <a:t>İndirim hesaplamasına konu edilebilecek sermaye artış tutarı, artırılan sermayenin ortaklarca şirketin banka hesabına nakit olarak fiilen yatırılan kısmı ile sınırlı olup, taahhüt edilen sermayenin, ortaklar tarafından nakit olarak şirketin banka hesabına fiilen yatırılmayan kısmı indirim tutarının hesaplanmasında dikkate alınmayacaktır. </a:t>
            </a:r>
          </a:p>
          <a:p>
            <a:pPr>
              <a:buFont typeface="Courier New" panose="02070309020205020404" pitchFamily="49" charset="0"/>
              <a:buChar char="o"/>
            </a:pPr>
            <a:r>
              <a:rPr lang="tr-TR" dirty="0" smtClean="0"/>
              <a:t> İndirim tutarı sermaye artırımına ilişkin kararın veya ilk kuruluş aşamasında ana sözleşmenin tescil edildiği hesap döneminden itibaren başlamak üzere izleyen her bir dönem için ayrı ayrı aşağıdaki formül kullanılarak hesaplanacaktır.</a:t>
            </a:r>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3</a:t>
            </a:r>
            <a:r>
              <a:rPr lang="tr-TR" dirty="0" smtClean="0"/>
              <a:t>.   İndirim Tutarı </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21</a:t>
            </a:fld>
            <a:endParaRPr lang="tr-TR"/>
          </a:p>
        </p:txBody>
      </p:sp>
    </p:spTree>
    <p:extLst>
      <p:ext uri="{BB962C8B-B14F-4D97-AF65-F5344CB8AC3E}">
        <p14:creationId xmlns:p14="http://schemas.microsoft.com/office/powerpoint/2010/main" val="3859489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p:spPr>
        <p:txBody>
          <a:bodyPr/>
          <a:lstStyle/>
          <a:p>
            <a:pPr>
              <a:buFont typeface="Wingdings" panose="05000000000000000000" pitchFamily="2" charset="2"/>
              <a:buChar char="ü"/>
            </a:pPr>
            <a:endParaRPr lang="tr-TR" dirty="0" smtClean="0"/>
          </a:p>
          <a:p>
            <a:pPr marL="0" indent="0">
              <a:buNone/>
            </a:pPr>
            <a:endParaRPr lang="tr-TR" dirty="0"/>
          </a:p>
        </p:txBody>
      </p:sp>
      <p:sp>
        <p:nvSpPr>
          <p:cNvPr id="4" name="Unvan 1"/>
          <p:cNvSpPr txBox="1">
            <a:spLocks noGrp="1"/>
          </p:cNvSpPr>
          <p:nvPr>
            <p:ph type="title"/>
          </p:nvPr>
        </p:nvSpPr>
        <p:spPr>
          <a:xfrm>
            <a:off x="838200" y="438150"/>
            <a:ext cx="10515600" cy="554038"/>
          </a:xfrm>
          <a:prstGeom prst="rect">
            <a:avLst/>
          </a:prstGeom>
          <a:solidFill>
            <a:schemeClr val="accent1">
              <a:lumMod val="60000"/>
              <a:lumOff val="40000"/>
            </a:schemeClr>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3</a:t>
            </a:r>
            <a:r>
              <a:rPr lang="tr-TR" dirty="0" smtClean="0"/>
              <a:t>.   İndirim Tutarı </a:t>
            </a:r>
            <a:endParaRPr lang="tr-TR" dirty="0"/>
          </a:p>
        </p:txBody>
      </p:sp>
      <p:graphicFrame>
        <p:nvGraphicFramePr>
          <p:cNvPr id="6" name="Nesne 5"/>
          <p:cNvGraphicFramePr>
            <a:graphicFrameLocks noChangeAspect="1"/>
          </p:cNvGraphicFramePr>
          <p:nvPr>
            <p:extLst>
              <p:ext uri="{D42A27DB-BD31-4B8C-83A1-F6EECF244321}">
                <p14:modId xmlns:p14="http://schemas.microsoft.com/office/powerpoint/2010/main" val="4047871593"/>
              </p:ext>
            </p:extLst>
          </p:nvPr>
        </p:nvGraphicFramePr>
        <p:xfrm>
          <a:off x="915338" y="1365161"/>
          <a:ext cx="10438462" cy="4391695"/>
        </p:xfrm>
        <a:graphic>
          <a:graphicData uri="http://schemas.openxmlformats.org/presentationml/2006/ole">
            <mc:AlternateContent xmlns:mc="http://schemas.openxmlformats.org/markup-compatibility/2006">
              <mc:Choice xmlns:v="urn:schemas-microsoft-com:vml" Requires="v">
                <p:oleObj spid="_x0000_s1041" name="Worksheet" r:id="rId3" imgW="4171889" imgH="1152710" progId="Excel.Sheet.12">
                  <p:embed/>
                </p:oleObj>
              </mc:Choice>
              <mc:Fallback>
                <p:oleObj name="Worksheet" r:id="rId3" imgW="4171889" imgH="1152710" progId="Excel.Sheet.12">
                  <p:embed/>
                  <p:pic>
                    <p:nvPicPr>
                      <p:cNvPr id="0" name=""/>
                      <p:cNvPicPr/>
                      <p:nvPr/>
                    </p:nvPicPr>
                    <p:blipFill>
                      <a:blip r:embed="rId4"/>
                      <a:stretch>
                        <a:fillRect/>
                      </a:stretch>
                    </p:blipFill>
                    <p:spPr>
                      <a:xfrm>
                        <a:off x="915338" y="1365161"/>
                        <a:ext cx="10438462" cy="4391695"/>
                      </a:xfrm>
                      <a:prstGeom prst="rect">
                        <a:avLst/>
                      </a:prstGeom>
                      <a:solidFill>
                        <a:schemeClr val="accent2">
                          <a:lumMod val="60000"/>
                          <a:lumOff val="40000"/>
                        </a:schemeClr>
                      </a:solidFill>
                    </p:spPr>
                  </p:pic>
                </p:oleObj>
              </mc:Fallback>
            </mc:AlternateContent>
          </a:graphicData>
        </a:graphic>
      </p:graphicFrame>
      <p:sp>
        <p:nvSpPr>
          <p:cNvPr id="7" name="Altbilgi Yer Tutucusu 6"/>
          <p:cNvSpPr>
            <a:spLocks noGrp="1"/>
          </p:cNvSpPr>
          <p:nvPr>
            <p:ph type="ftr" sz="quarter" idx="11"/>
          </p:nvPr>
        </p:nvSpPr>
        <p:spPr/>
        <p:txBody>
          <a:bodyPr/>
          <a:lstStyle/>
          <a:p>
            <a:r>
              <a:rPr lang="tr-TR" smtClean="0"/>
              <a:t>YMM   ALİ NAZIM  TEKELİOĞLU</a:t>
            </a:r>
            <a:endParaRPr lang="tr-TR"/>
          </a:p>
        </p:txBody>
      </p:sp>
      <p:sp>
        <p:nvSpPr>
          <p:cNvPr id="8" name="Slayt Numarası Yer Tutucusu 7"/>
          <p:cNvSpPr>
            <a:spLocks noGrp="1"/>
          </p:cNvSpPr>
          <p:nvPr>
            <p:ph type="sldNum" sz="quarter" idx="12"/>
          </p:nvPr>
        </p:nvSpPr>
        <p:spPr/>
        <p:txBody>
          <a:bodyPr/>
          <a:lstStyle/>
          <a:p>
            <a:fld id="{8BF1E8DC-1852-4831-B868-33262D4034DA}" type="slidenum">
              <a:rPr lang="tr-TR" smtClean="0"/>
              <a:t>22</a:t>
            </a:fld>
            <a:endParaRPr lang="tr-TR"/>
          </a:p>
        </p:txBody>
      </p:sp>
    </p:spTree>
    <p:extLst>
      <p:ext uri="{BB962C8B-B14F-4D97-AF65-F5344CB8AC3E}">
        <p14:creationId xmlns:p14="http://schemas.microsoft.com/office/powerpoint/2010/main" val="384498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lnSpcReduction="10000"/>
          </a:bodyPr>
          <a:lstStyle/>
          <a:p>
            <a:pPr>
              <a:buFont typeface="Wingdings" panose="05000000000000000000" pitchFamily="2" charset="2"/>
              <a:buChar char="ü"/>
            </a:pPr>
            <a:r>
              <a:rPr lang="tr-TR" dirty="0" smtClean="0"/>
              <a:t>Yukarıdaki formül kullanılarak bulunan indirim tutarı mükelleflerce Kurumlar Vergisi beyannamesi üzerinde indirim konusu yapılabilecektir. </a:t>
            </a:r>
          </a:p>
          <a:p>
            <a:pPr>
              <a:buFont typeface="Courier New" panose="02070309020205020404" pitchFamily="49" charset="0"/>
              <a:buChar char="o"/>
            </a:pPr>
            <a:r>
              <a:rPr lang="tr-TR" dirty="0" smtClean="0"/>
              <a:t>İndirim tutarının hesaplanmasında TCMB tarafından, yararlanılan yıl için en son açıklanan ticari krediler faiz oranı dikkate alınacağından </a:t>
            </a:r>
            <a:r>
              <a:rPr lang="tr-TR" u="sng" dirty="0" smtClean="0"/>
              <a:t>geçici vergi dönemlerinden sadece dördüncü geçici vergilendirme dönemi itibarıyla bu indirimden yararlanılması mümkün bulunmaktadır.</a:t>
            </a:r>
            <a:r>
              <a:rPr lang="tr-TR" dirty="0" smtClean="0"/>
              <a:t> </a:t>
            </a:r>
          </a:p>
          <a:p>
            <a:pPr>
              <a:buFont typeface="Courier New" panose="02070309020205020404" pitchFamily="49" charset="0"/>
              <a:buChar char="o"/>
            </a:pPr>
            <a:r>
              <a:rPr lang="tr-TR" dirty="0" smtClean="0"/>
              <a:t>Kazancın yetersiz olması nedeniyle ilgili hesap döneminde indirim konusu yapılamayan tutarlar, izleyen hesap dönemine ilişkin geçici vergilendirme dönemlerine ait </a:t>
            </a:r>
            <a:r>
              <a:rPr lang="tr-TR" u="sng" dirty="0" smtClean="0"/>
              <a:t>geçici vergi matrahlarının tespitinde </a:t>
            </a:r>
            <a:r>
              <a:rPr lang="tr-TR" dirty="0" smtClean="0"/>
              <a:t>indirim konusu yapılabilecektir. </a:t>
            </a:r>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3</a:t>
            </a:r>
            <a:r>
              <a:rPr lang="tr-TR" dirty="0" smtClean="0"/>
              <a:t>.   İndirim Tutarı </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23</a:t>
            </a:fld>
            <a:endParaRPr lang="tr-TR"/>
          </a:p>
        </p:txBody>
      </p:sp>
    </p:spTree>
    <p:extLst>
      <p:ext uri="{BB962C8B-B14F-4D97-AF65-F5344CB8AC3E}">
        <p14:creationId xmlns:p14="http://schemas.microsoft.com/office/powerpoint/2010/main" val="3321234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a:t>İndirimden faydalanmak isteyen sermaye şirketlerinin, taahhüt edilen sermaye artırımı tutarının nakit olarak şirketin banka hesabına fiilen yatırıldığına ilişkin olarak bu işlemleri içeren ve </a:t>
            </a:r>
            <a:r>
              <a:rPr lang="tr-TR" u="sng" dirty="0"/>
              <a:t>ilgili banka şubesi tarafından onaylanmış banka hesap özetini </a:t>
            </a:r>
            <a:r>
              <a:rPr lang="tr-TR" dirty="0"/>
              <a:t>kağıt ortamında veya elektronik ortamda ilgili dönem kurumlar vergisi beyannamesi verme süresi içerisinde kurumlar vergisi yönünden bağlı oldukları vergi dairelerine ibraz etmeleri gerekmektedir. </a:t>
            </a:r>
            <a:endParaRPr lang="tr-TR" dirty="0" smtClean="0"/>
          </a:p>
          <a:p>
            <a:pPr>
              <a:buFont typeface="Wingdings" panose="05000000000000000000" pitchFamily="2" charset="2"/>
              <a:buChar char="ü"/>
            </a:pPr>
            <a:r>
              <a:rPr lang="tr-TR" dirty="0" smtClean="0"/>
              <a:t>Ayrıca </a:t>
            </a:r>
            <a:r>
              <a:rPr lang="tr-TR" dirty="0"/>
              <a:t>indirimden faydalanmak isteyen sermaye şirketlerinin, nakdi olarak artırdıkları sermaye ile indirime konu edecekleri tutara ilişkin bilgileri, kurumlar vergisi beyannamesi ekinde bildirmeleri gerekmektedir.”</a:t>
            </a:r>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smtClean="0"/>
              <a:t>Vergi Dairesinin istediği belgeler</a:t>
            </a:r>
            <a:endParaRPr lang="tr-TR"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24</a:t>
            </a:fld>
            <a:endParaRPr lang="tr-TR"/>
          </a:p>
        </p:txBody>
      </p:sp>
    </p:spTree>
    <p:extLst>
      <p:ext uri="{BB962C8B-B14F-4D97-AF65-F5344CB8AC3E}">
        <p14:creationId xmlns:p14="http://schemas.microsoft.com/office/powerpoint/2010/main" val="1372849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285729716"/>
              </p:ext>
            </p:extLst>
          </p:nvPr>
        </p:nvGraphicFramePr>
        <p:xfrm>
          <a:off x="605296" y="1005072"/>
          <a:ext cx="10748489" cy="5176790"/>
        </p:xfrm>
        <a:graphic>
          <a:graphicData uri="http://schemas.openxmlformats.org/drawingml/2006/table">
            <a:tbl>
              <a:tblPr>
                <a:tableStyleId>{5C22544A-7EE6-4342-B048-85BDC9FD1C3A}</a:tableStyleId>
              </a:tblPr>
              <a:tblGrid>
                <a:gridCol w="114226"/>
                <a:gridCol w="125648"/>
                <a:gridCol w="137070"/>
                <a:gridCol w="399789"/>
                <a:gridCol w="211194"/>
                <a:gridCol w="62945"/>
                <a:gridCol w="137070"/>
                <a:gridCol w="137070"/>
                <a:gridCol w="137070"/>
                <a:gridCol w="137070"/>
                <a:gridCol w="137070"/>
                <a:gridCol w="137070"/>
                <a:gridCol w="137070"/>
                <a:gridCol w="137070"/>
                <a:gridCol w="137070"/>
                <a:gridCol w="137070"/>
                <a:gridCol w="137070"/>
                <a:gridCol w="137070"/>
                <a:gridCol w="137070"/>
                <a:gridCol w="137070"/>
                <a:gridCol w="137070"/>
                <a:gridCol w="137070"/>
                <a:gridCol w="137070"/>
                <a:gridCol w="137070"/>
                <a:gridCol w="137070"/>
                <a:gridCol w="137070"/>
                <a:gridCol w="137070"/>
                <a:gridCol w="197989"/>
                <a:gridCol w="62945"/>
                <a:gridCol w="197989"/>
                <a:gridCol w="62945"/>
                <a:gridCol w="197989"/>
                <a:gridCol w="62945"/>
                <a:gridCol w="197989"/>
                <a:gridCol w="62945"/>
                <a:gridCol w="197989"/>
                <a:gridCol w="62945"/>
                <a:gridCol w="197989"/>
                <a:gridCol w="62945"/>
                <a:gridCol w="197989"/>
                <a:gridCol w="62945"/>
                <a:gridCol w="197989"/>
                <a:gridCol w="62945"/>
                <a:gridCol w="197989"/>
                <a:gridCol w="62945"/>
                <a:gridCol w="197989"/>
                <a:gridCol w="62945"/>
                <a:gridCol w="197989"/>
                <a:gridCol w="62945"/>
                <a:gridCol w="197989"/>
                <a:gridCol w="62945"/>
                <a:gridCol w="197989"/>
                <a:gridCol w="62945"/>
                <a:gridCol w="3084086"/>
                <a:gridCol w="62945"/>
                <a:gridCol w="217029"/>
                <a:gridCol w="62945"/>
              </a:tblGrid>
              <a:tr h="178510">
                <a:tc gridSpan="2">
                  <a:txBody>
                    <a:bodyPr/>
                    <a:lstStyle/>
                    <a:p>
                      <a:pPr algn="ctr" fontAlgn="ctr"/>
                      <a:r>
                        <a:rPr lang="tr-TR" sz="600" u="none" strike="noStrike" dirty="0">
                          <a:effectLst/>
                        </a:rPr>
                        <a:t>58</a:t>
                      </a:r>
                      <a:endParaRPr lang="tr-TR" sz="600" b="1" i="0" u="none" strike="noStrike" dirty="0">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rowSpan="29">
                  <a:txBody>
                    <a:bodyPr/>
                    <a:lstStyle/>
                    <a:p>
                      <a:pPr algn="ctr" fontAlgn="ctr"/>
                      <a:r>
                        <a:rPr lang="tr-TR" sz="700" u="none" strike="noStrike" dirty="0">
                          <a:effectLst/>
                        </a:rPr>
                        <a:t>KAZANCIN BULUNMASI HALİNDE İNDİRİLECEK İSTİSNA VE İNDİRİMLER</a:t>
                      </a:r>
                      <a:endParaRPr lang="tr-TR" sz="700" b="0" i="0" u="none" strike="noStrike" dirty="0">
                        <a:solidFill>
                          <a:srgbClr val="008080"/>
                        </a:solidFill>
                        <a:effectLst/>
                        <a:latin typeface="Arial Tur" panose="020B0604020202020204" pitchFamily="34" charset="0"/>
                      </a:endParaRPr>
                    </a:p>
                  </a:txBody>
                  <a:tcPr marL="7305" marR="7305" marT="7305" marB="0" vert="vert27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600" u="none" strike="noStrike">
                          <a:effectLst/>
                        </a:rPr>
                        <a:t>Risturnlar (K.V.K. Mad. 5/1-i)</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rowSpan="29">
                  <a:txBody>
                    <a:bodyPr/>
                    <a:lstStyle/>
                    <a:p>
                      <a:pPr algn="ctr" fontAlgn="ctr"/>
                      <a:r>
                        <a:rPr lang="tr-TR" sz="600" u="none" strike="noStrike" dirty="0">
                          <a:effectLst/>
                        </a:rPr>
                        <a:t>(57) No.lu Satırda Kalan Tutar </a:t>
                      </a:r>
                      <a:br>
                        <a:rPr lang="tr-TR" sz="600" u="none" strike="noStrike" dirty="0">
                          <a:effectLst/>
                        </a:rPr>
                      </a:br>
                      <a:r>
                        <a:rPr lang="tr-TR" sz="600" u="none" strike="noStrike" dirty="0">
                          <a:effectLst/>
                        </a:rPr>
                        <a:t>Varsa, Bu Tutara Ulaşıncaya Kadar </a:t>
                      </a:r>
                      <a:br>
                        <a:rPr lang="tr-TR" sz="600" u="none" strike="noStrike" dirty="0">
                          <a:effectLst/>
                        </a:rPr>
                      </a:br>
                      <a:r>
                        <a:rPr lang="tr-TR" sz="600" u="none" strike="noStrike" dirty="0">
                          <a:effectLst/>
                        </a:rPr>
                        <a:t>(58, 59, 60, 61, 62, 63, 64, 65, 66, 67, 68, 69,70, 71, 72, 73, 74, 75, 76 ve 77) No.lu Satırlardan İndirimlere Devam Olunur.</a:t>
                      </a:r>
                      <a:endParaRPr lang="tr-TR" sz="600" b="0" i="0" u="none" strike="noStrike" dirty="0">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58</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59</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pt-BR" sz="600" u="none" strike="noStrike">
                          <a:effectLst/>
                        </a:rPr>
                        <a:t>AR-GE İndirimi (K.V.K. Mad. 10/1-a)(**)</a:t>
                      </a:r>
                      <a:endParaRPr lang="pt-B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59</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b"/>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60</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2">
                  <a:txBody>
                    <a:bodyPr/>
                    <a:lstStyle/>
                    <a:p>
                      <a:pPr algn="l" fontAlgn="ctr"/>
                      <a:r>
                        <a:rPr lang="tr-TR" sz="600" u="none" strike="noStrike">
                          <a:effectLst/>
                        </a:rPr>
                        <a:t>AR-GE İndirimi (5746 s. Kanun Mad.3)(**)</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60</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61</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2">
                  <a:txBody>
                    <a:bodyPr/>
                    <a:lstStyle/>
                    <a:p>
                      <a:pPr algn="l" fontAlgn="ctr"/>
                      <a:r>
                        <a:rPr lang="pt-BR" sz="600" u="none" strike="noStrike">
                          <a:effectLst/>
                        </a:rPr>
                        <a:t>AR-GE İndirimi (5746 s. Kanun Mad.3/A)(**)</a:t>
                      </a:r>
                      <a:endParaRPr lang="pt-B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61</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dirty="0">
                          <a:effectLst/>
                        </a:rPr>
                        <a:t> </a:t>
                      </a:r>
                      <a:endParaRPr lang="tr-TR" sz="800" b="0" i="0" u="none" strike="noStrike" dirty="0">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62</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2">
                  <a:txBody>
                    <a:bodyPr/>
                    <a:lstStyle/>
                    <a:p>
                      <a:pPr algn="l" fontAlgn="ctr"/>
                      <a:r>
                        <a:rPr lang="tr-TR" sz="600" u="none" strike="noStrike">
                          <a:effectLst/>
                        </a:rPr>
                        <a:t>Tasarım İndirimi (5746 s. Kanun Mad.3)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62</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63</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rowSpan="2" gridSpan="21">
                  <a:txBody>
                    <a:bodyPr/>
                    <a:lstStyle/>
                    <a:p>
                      <a:pPr algn="l" fontAlgn="ctr"/>
                      <a:r>
                        <a:rPr lang="tr-TR" sz="600" u="none" strike="noStrike">
                          <a:effectLst/>
                        </a:rPr>
                        <a:t>Sponsorluk Harcamaları (K.V.K. Mad. 10/1-b)</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63</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64</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600" u="none" strike="noStrike" dirty="0">
                          <a:effectLst/>
                        </a:rPr>
                        <a:t>Bağış ve Yardımlar (K.V.K. Mad. </a:t>
                      </a:r>
                      <a:r>
                        <a:rPr lang="tr-TR" sz="600" u="none" strike="noStrike">
                          <a:effectLst/>
                        </a:rPr>
                        <a:t>10/1-c)</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64</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65</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600" u="none" strike="noStrike">
                          <a:effectLst/>
                        </a:rPr>
                        <a:t>Bağış ve Yardımlar (K.V.K. Mad. 10/1-ç)</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65</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66</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600" u="none" strike="noStrike">
                          <a:effectLst/>
                        </a:rPr>
                        <a:t>Kültür ve Turizm Amaçlı Bağış ve Yard. (K.V.K. Mad. 10/1-d)</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66</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67</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500" u="none" strike="noStrike">
                          <a:effectLst/>
                        </a:rPr>
                        <a:t>Başbakanlıkça veya Bakanlar Kurulunca Başlatılan Yardım Kampanyalarına Yapılan Bağış ve Yardımlar (K.V.K. Mad. 10/1-e)</a:t>
                      </a:r>
                      <a:endParaRPr lang="tr-TR" sz="5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67</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68</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500" u="none" strike="noStrike">
                          <a:effectLst/>
                        </a:rPr>
                        <a:t>Türkiye Kızılay Derneğine ve Yeşilay Cemiyetine Yapılan Nakdi Bağış ve Yardımlar (K.V.K. Mad. 10/1-f)</a:t>
                      </a:r>
                      <a:endParaRPr lang="tr-TR" sz="5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68</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69</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500" u="none" strike="noStrike">
                          <a:effectLst/>
                        </a:rPr>
                        <a:t>Girişim Sermayesi Fonu (K.V.K. Mad. 10/1-g)</a:t>
                      </a:r>
                      <a:endParaRPr lang="tr-TR" sz="5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69</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70</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2">
                  <a:txBody>
                    <a:bodyPr/>
                    <a:lstStyle/>
                    <a:p>
                      <a:pPr algn="l" fontAlgn="ctr"/>
                      <a:r>
                        <a:rPr lang="tr-TR" sz="500" u="none" strike="noStrike">
                          <a:effectLst/>
                        </a:rPr>
                        <a:t>Türkiye'den Yurtdışı Mukim Kişi ve/veya Kurumlara Verilen Hizmetlerden Sağlanan Kazançların %50'si(K.V.K.Mad.10/1-ğ)</a:t>
                      </a:r>
                      <a:endParaRPr lang="tr-TR" sz="5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70</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71</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1">
                  <a:txBody>
                    <a:bodyPr/>
                    <a:lstStyle/>
                    <a:p>
                      <a:pPr algn="l" fontAlgn="ctr"/>
                      <a:r>
                        <a:rPr lang="tr-TR" sz="600" u="none" strike="noStrike">
                          <a:effectLst/>
                        </a:rPr>
                        <a:t>Korumalı İşyeri İndirimi (K.V.K.Mad. 10/1-h)</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a:effectLst/>
                        </a:rPr>
                        <a:t>71</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r h="178510">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600" u="none" strike="noStrike">
                          <a:effectLst/>
                        </a:rPr>
                        <a:t> </a:t>
                      </a:r>
                      <a:endParaRPr lang="tr-TR" sz="6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600" u="none" strike="noStrike">
                          <a:effectLst/>
                        </a:rPr>
                        <a:t> </a:t>
                      </a:r>
                      <a:endParaRPr lang="tr-TR" sz="600" b="0"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r>
              <a:tr h="178510">
                <a:tc gridSpan="2">
                  <a:txBody>
                    <a:bodyPr/>
                    <a:lstStyle/>
                    <a:p>
                      <a:pPr algn="ctr" fontAlgn="ctr"/>
                      <a:r>
                        <a:rPr lang="tr-TR" sz="600" u="none" strike="noStrike">
                          <a:effectLst/>
                        </a:rPr>
                        <a:t>72</a:t>
                      </a:r>
                      <a:endParaRPr lang="tr-TR" sz="600" b="1" i="0" u="none" strike="noStrike">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a:txBody>
                    <a:bodyPr/>
                    <a:lstStyle/>
                    <a:p>
                      <a:pPr algn="l" fontAlgn="ctr"/>
                      <a:r>
                        <a:rPr lang="tr-TR" sz="800" u="none" strike="noStrike">
                          <a:effectLst/>
                        </a:rPr>
                        <a:t> </a:t>
                      </a:r>
                      <a:endParaRPr lang="tr-TR" sz="8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gridSpan="22">
                  <a:txBody>
                    <a:bodyPr/>
                    <a:lstStyle/>
                    <a:p>
                      <a:pPr algn="l" fontAlgn="ctr"/>
                      <a:r>
                        <a:rPr lang="tr-TR" sz="500" u="none" strike="noStrike">
                          <a:effectLst/>
                        </a:rPr>
                        <a:t>Nakdi Sermaye Artışından Kaynaklanan Faiz İndirimi (K.V.K. Mad. 10/1-ı)</a:t>
                      </a:r>
                      <a:endParaRPr lang="tr-TR" sz="5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b"/>
                      <a:r>
                        <a:rPr lang="tr-TR" sz="800" u="none" strike="noStrike">
                          <a:effectLst/>
                        </a:rPr>
                        <a:t>,</a:t>
                      </a:r>
                      <a:endParaRPr lang="tr-TR" sz="800" b="1" i="0" u="none" strike="noStrike">
                        <a:solidFill>
                          <a:srgbClr val="008080"/>
                        </a:solidFill>
                        <a:effectLst/>
                        <a:latin typeface="Arial Black" panose="020B0A04020102020204" pitchFamily="34" charset="0"/>
                      </a:endParaRPr>
                    </a:p>
                  </a:txBody>
                  <a:tcPr marL="7305" marR="7305" marT="7305" marB="0" anchor="b">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a:txBody>
                    <a:bodyPr/>
                    <a:lstStyle/>
                    <a:p>
                      <a:pPr algn="ctr" fontAlgn="ctr"/>
                      <a:r>
                        <a:rPr lang="tr-TR" sz="800" u="none" strike="noStrike">
                          <a:effectLst/>
                        </a:rPr>
                        <a:t> </a:t>
                      </a:r>
                      <a:endParaRPr lang="tr-TR" sz="800" b="0" i="0" u="none" strike="noStrike">
                        <a:solidFill>
                          <a:srgbClr val="008080"/>
                        </a:solidFill>
                        <a:effectLst/>
                        <a:latin typeface="Arial Tur" panose="020B0604020202020204" pitchFamily="34" charset="0"/>
                      </a:endParaRPr>
                    </a:p>
                  </a:txBody>
                  <a:tcPr marL="7305" marR="7305" marT="7305" marB="0" anchor="ctr">
                    <a:solidFill>
                      <a:schemeClr val="accent2">
                        <a:lumMod val="60000"/>
                        <a:lumOff val="40000"/>
                      </a:schemeClr>
                    </a:solidFill>
                  </a:tcPr>
                </a:tc>
                <a:tc vMerge="1">
                  <a:txBody>
                    <a:bodyPr/>
                    <a:lstStyle/>
                    <a:p>
                      <a:endParaRPr lang="tr-TR"/>
                    </a:p>
                  </a:txBody>
                  <a:tcPr/>
                </a:tc>
                <a:tc>
                  <a:txBody>
                    <a:bodyPr/>
                    <a:lstStyle/>
                    <a:p>
                      <a:pPr algn="l" fontAlgn="ctr"/>
                      <a:r>
                        <a:rPr lang="tr-TR" sz="1000" u="none" strike="noStrike">
                          <a:effectLst/>
                        </a:rPr>
                        <a:t> </a:t>
                      </a:r>
                      <a:endParaRPr lang="tr-TR" sz="1000" b="0" i="0" u="none" strike="noStrike">
                        <a:effectLst/>
                        <a:latin typeface="Arial Tur" panose="020B0604020202020204" pitchFamily="34" charset="0"/>
                      </a:endParaRPr>
                    </a:p>
                  </a:txBody>
                  <a:tcPr marL="7305" marR="7305" marT="7305" marB="0" anchor="ctr">
                    <a:solidFill>
                      <a:schemeClr val="accent2">
                        <a:lumMod val="60000"/>
                        <a:lumOff val="40000"/>
                      </a:schemeClr>
                    </a:solidFill>
                  </a:tcPr>
                </a:tc>
                <a:tc gridSpan="2">
                  <a:txBody>
                    <a:bodyPr/>
                    <a:lstStyle/>
                    <a:p>
                      <a:pPr algn="ctr" fontAlgn="ctr"/>
                      <a:r>
                        <a:rPr lang="tr-TR" sz="600" u="none" strike="noStrike" dirty="0">
                          <a:effectLst/>
                        </a:rPr>
                        <a:t>72</a:t>
                      </a:r>
                      <a:endParaRPr lang="tr-TR" sz="600" b="1" i="0" u="none" strike="noStrike" dirty="0">
                        <a:solidFill>
                          <a:srgbClr val="FFFFFF"/>
                        </a:solidFill>
                        <a:effectLst/>
                        <a:latin typeface="Arial Tur" panose="020B0604020202020204" pitchFamily="34" charset="0"/>
                      </a:endParaRPr>
                    </a:p>
                  </a:txBody>
                  <a:tcPr marL="7305" marR="7305" marT="7305" marB="0" anchor="ctr">
                    <a:solidFill>
                      <a:schemeClr val="accent2">
                        <a:lumMod val="60000"/>
                        <a:lumOff val="40000"/>
                      </a:schemeClr>
                    </a:solidFill>
                  </a:tcPr>
                </a:tc>
                <a:tc hMerge="1">
                  <a:txBody>
                    <a:bodyPr/>
                    <a:lstStyle/>
                    <a:p>
                      <a:endParaRPr lang="tr-TR"/>
                    </a:p>
                  </a:txBody>
                  <a:tcPr/>
                </a:tc>
              </a:tr>
            </a:tbl>
          </a:graphicData>
        </a:graphic>
      </p:graphicFrame>
      <p:sp>
        <p:nvSpPr>
          <p:cNvPr id="5" name="Unvan 1"/>
          <p:cNvSpPr txBox="1">
            <a:spLocks noGrp="1"/>
          </p:cNvSpPr>
          <p:nvPr>
            <p:ph type="title"/>
          </p:nvPr>
        </p:nvSpPr>
        <p:spPr>
          <a:xfrm>
            <a:off x="838200" y="378004"/>
            <a:ext cx="10515600" cy="6270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600" dirty="0" smtClean="0"/>
              <a:t>İndirimi </a:t>
            </a:r>
            <a:r>
              <a:rPr lang="tr-TR" sz="3600" dirty="0" err="1" smtClean="0"/>
              <a:t>K.V.Beyannamesinin</a:t>
            </a:r>
            <a:r>
              <a:rPr lang="tr-TR" sz="3600" dirty="0" smtClean="0"/>
              <a:t> neresinde göstereceğiz ?</a:t>
            </a:r>
            <a:endParaRPr lang="tr-TR" sz="3600" dirty="0"/>
          </a:p>
        </p:txBody>
      </p:sp>
      <p:sp>
        <p:nvSpPr>
          <p:cNvPr id="6" name="Altbilgi Yer Tutucusu 5"/>
          <p:cNvSpPr>
            <a:spLocks noGrp="1"/>
          </p:cNvSpPr>
          <p:nvPr>
            <p:ph type="ftr" sz="quarter" idx="11"/>
          </p:nvPr>
        </p:nvSpPr>
        <p:spPr/>
        <p:txBody>
          <a:bodyPr/>
          <a:lstStyle/>
          <a:p>
            <a:r>
              <a:rPr lang="tr-TR" smtClean="0"/>
              <a:t>YMM   ALİ NAZIM  TEKELİOĞLU</a:t>
            </a:r>
            <a:endParaRPr lang="tr-TR"/>
          </a:p>
        </p:txBody>
      </p:sp>
      <p:sp>
        <p:nvSpPr>
          <p:cNvPr id="7" name="Slayt Numarası Yer Tutucusu 6"/>
          <p:cNvSpPr>
            <a:spLocks noGrp="1"/>
          </p:cNvSpPr>
          <p:nvPr>
            <p:ph type="sldNum" sz="quarter" idx="12"/>
          </p:nvPr>
        </p:nvSpPr>
        <p:spPr/>
        <p:txBody>
          <a:bodyPr/>
          <a:lstStyle/>
          <a:p>
            <a:fld id="{8BF1E8DC-1852-4831-B868-33262D4034DA}" type="slidenum">
              <a:rPr lang="tr-TR" smtClean="0"/>
              <a:t>25</a:t>
            </a:fld>
            <a:endParaRPr lang="tr-TR"/>
          </a:p>
        </p:txBody>
      </p:sp>
    </p:spTree>
    <p:extLst>
      <p:ext uri="{BB962C8B-B14F-4D97-AF65-F5344CB8AC3E}">
        <p14:creationId xmlns:p14="http://schemas.microsoft.com/office/powerpoint/2010/main" val="624871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fontScale="92500" lnSpcReduction="20000"/>
          </a:bodyPr>
          <a:lstStyle/>
          <a:p>
            <a:pPr marL="514350" indent="-514350">
              <a:buFont typeface="+mj-lt"/>
              <a:buAutoNum type="arabicPeriod"/>
            </a:pPr>
            <a:r>
              <a:rPr lang="tr-TR" dirty="0" smtClean="0"/>
              <a:t>131. Ortaklardan Alacak hesabında 300.000,00 TL bakiyeli ABC </a:t>
            </a:r>
            <a:r>
              <a:rPr lang="tr-TR" dirty="0" err="1" smtClean="0"/>
              <a:t>A.Ş.’i</a:t>
            </a:r>
            <a:r>
              <a:rPr lang="tr-TR" dirty="0" smtClean="0"/>
              <a:t> tek ortaklı bir şirkettir.  30.11.2017 tarihinde 1.000.000,00 TL olan sermayesini nakdi olarak 2.000.000,00 TL’ye çıkarma kararı almış ve 10.12.2017 tarihinde ticaret siciline tescil ettirmiştir. 01.12.2017 tarihinde % 25 bloke tutarı olan 250.000,00 TL’yi ortak bankaya yatırmıştır. Geri kalan 750.000,00 TL’yi 30.12.2017 ‘de bankaya yatırıldığı görülmüştür. Yıl sonu bilançosunda 131. Ortaklardan Alacak hesabında 300.000,00 TL bakiye mevcuttur.</a:t>
            </a:r>
          </a:p>
          <a:p>
            <a:pPr>
              <a:buFont typeface="Wingdings" panose="05000000000000000000" pitchFamily="2" charset="2"/>
              <a:buChar char="ü"/>
            </a:pPr>
            <a:r>
              <a:rPr lang="tr-TR" dirty="0"/>
              <a:t> </a:t>
            </a:r>
            <a:r>
              <a:rPr lang="tr-TR" dirty="0" smtClean="0"/>
              <a:t>Ortaklar tarafından, kredi kullanılmak veya borç alınmak suretiyle gerçekleştirilen sermaye artışları indirim tutarının hesaplanmasında dikkate alınmayacağından, Ortak tarafından sermaye taahhüdüne ilişkin olarak ödenen 1.000.000 TL için, Ortağın almış olduğu 300.000 TL borç ödeninceye kadar indirimden yararlanılması mümkün bulunmamaktadır. Buna göre;</a:t>
            </a:r>
          </a:p>
          <a:p>
            <a:pPr>
              <a:buFont typeface="Courier New" panose="02070309020205020404" pitchFamily="49" charset="0"/>
              <a:buChar char="o"/>
            </a:pPr>
            <a:r>
              <a:rPr lang="tr-TR" dirty="0"/>
              <a:t> 7</a:t>
            </a:r>
            <a:r>
              <a:rPr lang="tr-TR" dirty="0" smtClean="0"/>
              <a:t>00.000 (1.000.000-300.000) * 0,1706 * 0,50 * 1/12 = 4.975,83 TL indirimi Kurumlar vergisi beyannamesinde kullanabilecektir.</a:t>
            </a:r>
            <a:endParaRPr lang="tr-TR" dirty="0"/>
          </a:p>
        </p:txBody>
      </p:sp>
      <p:sp>
        <p:nvSpPr>
          <p:cNvPr id="4" name="Unvan 1"/>
          <p:cNvSpPr txBox="1">
            <a:spLocks noGrp="1"/>
          </p:cNvSpPr>
          <p:nvPr>
            <p:ph type="title"/>
          </p:nvPr>
        </p:nvSpPr>
        <p:spPr>
          <a:xfrm>
            <a:off x="838200" y="365125"/>
            <a:ext cx="10515600" cy="897005"/>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Örnekler-1 Ortaklar C/</a:t>
            </a:r>
            <a:r>
              <a:rPr lang="tr-TR" sz="3200" dirty="0" err="1" smtClean="0"/>
              <a:t>H’nın</a:t>
            </a:r>
            <a:r>
              <a:rPr lang="tr-TR" sz="3200" dirty="0" smtClean="0"/>
              <a:t> Alacak bakiyeli olması halinde sermaye artışı</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26</a:t>
            </a:fld>
            <a:endParaRPr lang="tr-TR"/>
          </a:p>
        </p:txBody>
      </p:sp>
    </p:spTree>
    <p:extLst>
      <p:ext uri="{BB962C8B-B14F-4D97-AF65-F5344CB8AC3E}">
        <p14:creationId xmlns:p14="http://schemas.microsoft.com/office/powerpoint/2010/main" val="983744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Payları borsada işlem gören halka açık ACE </a:t>
            </a:r>
            <a:r>
              <a:rPr lang="tr-TR" dirty="0" err="1" smtClean="0"/>
              <a:t>A.Ş.’i</a:t>
            </a:r>
            <a:r>
              <a:rPr lang="tr-TR" dirty="0" smtClean="0"/>
              <a:t> 30.09.2016 tarihinde nakdi sermaye artışını giderek sermayesini 5.000.000,00 TL arttırmıştır. Yıl sonu itibari ile Merkezi Kayıt Kuruluşu A.Ş. </a:t>
            </a:r>
            <a:r>
              <a:rPr lang="tr-TR" dirty="0"/>
              <a:t>n</a:t>
            </a:r>
            <a:r>
              <a:rPr lang="tr-TR" dirty="0" smtClean="0"/>
              <a:t>ezdinde borsada işlem görebilir nitelikteki paylarının ticaret siciline tescil edilmiş olan ödenmiş veya çıkarılmış sermaye oranının % 40 olduğu görülmektedir. Buna göre;</a:t>
            </a:r>
          </a:p>
          <a:p>
            <a:pPr>
              <a:buFont typeface="Courier New" panose="02070309020205020404" pitchFamily="49" charset="0"/>
              <a:buChar char="o"/>
            </a:pPr>
            <a:r>
              <a:rPr lang="tr-TR" dirty="0"/>
              <a:t> </a:t>
            </a:r>
            <a:r>
              <a:rPr lang="tr-TR" dirty="0" smtClean="0"/>
              <a:t>5.000.000 * 0,1357 * 0,75 * 4/12 = 169.623,30 TL indirimi; Kurumlar vergisi beyannamesinde kullanabilecektir.</a:t>
            </a:r>
          </a:p>
          <a:p>
            <a:pPr>
              <a:buFont typeface="Courier New" panose="02070309020205020404" pitchFamily="49" charset="0"/>
              <a:buChar char="o"/>
            </a:pPr>
            <a:endParaRPr lang="tr-TR" dirty="0"/>
          </a:p>
        </p:txBody>
      </p:sp>
      <p:sp>
        <p:nvSpPr>
          <p:cNvPr id="4" name="Unvan 1"/>
          <p:cNvSpPr txBox="1">
            <a:spLocks noGrp="1"/>
          </p:cNvSpPr>
          <p:nvPr>
            <p:ph type="title"/>
          </p:nvPr>
        </p:nvSpPr>
        <p:spPr>
          <a:xfrm>
            <a:off x="838200" y="141669"/>
            <a:ext cx="10515600" cy="850520"/>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Örnekler-2 Payları borsada işlem gören halka açık şirketlerde sermaye artışı</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27</a:t>
            </a:fld>
            <a:endParaRPr lang="tr-TR"/>
          </a:p>
        </p:txBody>
      </p:sp>
    </p:spTree>
    <p:extLst>
      <p:ext uri="{BB962C8B-B14F-4D97-AF65-F5344CB8AC3E}">
        <p14:creationId xmlns:p14="http://schemas.microsoft.com/office/powerpoint/2010/main" val="1511521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lnSpcReduction="10000"/>
          </a:bodyPr>
          <a:lstStyle/>
          <a:p>
            <a:pPr>
              <a:buFont typeface="Wingdings" panose="05000000000000000000" pitchFamily="2" charset="2"/>
              <a:buChar char="ü"/>
            </a:pPr>
            <a:r>
              <a:rPr lang="tr-TR" dirty="0" smtClean="0"/>
              <a:t>(ADF) A.Ş. 10.02.2016 tarihinde 2.500.000 TL nakdi sermaye artırımında bulunmuş, nakdi sermaye artırımından sağladığı bu kaynağın 1.000.000 TL’sini 16.10.2016 tarihinde, yeni kurulan ve ortağı olduğu (ADG) </a:t>
            </a:r>
            <a:r>
              <a:rPr lang="tr-TR" dirty="0" err="1" smtClean="0"/>
              <a:t>A.Ş.’ne</a:t>
            </a:r>
            <a:r>
              <a:rPr lang="tr-TR" dirty="0" smtClean="0"/>
              <a:t> sermaye olarak koymuştur.</a:t>
            </a:r>
          </a:p>
          <a:p>
            <a:pPr>
              <a:buFont typeface="Wingdings" panose="05000000000000000000" pitchFamily="2" charset="2"/>
              <a:buChar char="ü"/>
            </a:pPr>
            <a:r>
              <a:rPr lang="tr-TR" dirty="0" smtClean="0"/>
              <a:t>(ADF) A.Ş. 2.500.000 TL tutarındaki nakdi sermaye artırımının, yeni kurulan (ADG) </a:t>
            </a:r>
            <a:r>
              <a:rPr lang="tr-TR" dirty="0" err="1" smtClean="0"/>
              <a:t>A.Ş.’ne</a:t>
            </a:r>
            <a:r>
              <a:rPr lang="tr-TR" dirty="0" smtClean="0"/>
              <a:t> sermaye olarak koyduğu 1.000.000 TL’si için indirilebilecek tutarın hesaplanmasında dikkate alacağı indirim oranı %0 olacaktır. </a:t>
            </a:r>
          </a:p>
          <a:p>
            <a:pPr>
              <a:buFont typeface="Wingdings" panose="05000000000000000000" pitchFamily="2" charset="2"/>
              <a:buChar char="ü"/>
            </a:pPr>
            <a:r>
              <a:rPr lang="tr-TR" dirty="0" smtClean="0"/>
              <a:t>Ancak, (ADF) A.Ş. kalan 1.500.000 TL’lik sermaye artırımı için, diğer şartların da sağlanması kaydıyla, ilgili dönemde tespit edilecek orana göre indirim uygulamasından yararlanabilecektir. Buna göre;</a:t>
            </a:r>
          </a:p>
          <a:p>
            <a:pPr>
              <a:buFont typeface="Courier New" panose="02070309020205020404" pitchFamily="49" charset="0"/>
              <a:buChar char="o"/>
            </a:pPr>
            <a:r>
              <a:rPr lang="tr-TR" dirty="0" smtClean="0"/>
              <a:t> 1.500.000 * 0,1357 * 0,50 * 11/12 = 93.293,75 TL indirimi; Kurumlar vergisi beyannamesinde kullanabilecektir.</a:t>
            </a:r>
          </a:p>
          <a:p>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Örnekler-3 Arttırılan sermayenin başka şirketlerin sermaye artışında kullanılması</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28</a:t>
            </a:fld>
            <a:endParaRPr lang="tr-TR"/>
          </a:p>
        </p:txBody>
      </p:sp>
    </p:spTree>
    <p:extLst>
      <p:ext uri="{BB962C8B-B14F-4D97-AF65-F5344CB8AC3E}">
        <p14:creationId xmlns:p14="http://schemas.microsoft.com/office/powerpoint/2010/main" val="1996469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BCD Ltd.Şti. 31.05.2015 tarihinde 600.000 TL olan sermayesini 500.000 TL’ye indirerek 100.000 TL sermaye </a:t>
            </a:r>
            <a:r>
              <a:rPr lang="tr-TR" dirty="0" err="1" smtClean="0"/>
              <a:t>azaltımına</a:t>
            </a:r>
            <a:r>
              <a:rPr lang="tr-TR" dirty="0" smtClean="0"/>
              <a:t> gitmiştir. 30.09.2015 tarihinde 500.000 TL nakdi sermaye artırımı kararı alarak 05.10.2015 tarihinde tescil ettirmiş ve ortaklar 500.000 TL’yi aynı tarihte bankaya yatırmıştır. Buna göre;</a:t>
            </a:r>
          </a:p>
          <a:p>
            <a:pPr>
              <a:buFont typeface="Courier New" panose="02070309020205020404" pitchFamily="49" charset="0"/>
              <a:buChar char="o"/>
            </a:pPr>
            <a:r>
              <a:rPr lang="tr-TR" dirty="0" smtClean="0"/>
              <a:t>BCD Ltd.Şti. şartları </a:t>
            </a:r>
            <a:r>
              <a:rPr lang="tr-TR" dirty="0" err="1" smtClean="0"/>
              <a:t>tşıması</a:t>
            </a:r>
            <a:r>
              <a:rPr lang="tr-TR" dirty="0" smtClean="0"/>
              <a:t> halinde, nakdi sermaye artırımının sadece (500.000 – 100.000) 400.000 TL’lik kısmı için indirim uygulamasından yararlanabilecektir.</a:t>
            </a:r>
          </a:p>
          <a:p>
            <a:pPr>
              <a:buFont typeface="Courier New" panose="02070309020205020404" pitchFamily="49" charset="0"/>
              <a:buChar char="o"/>
            </a:pPr>
            <a:r>
              <a:rPr lang="tr-TR" dirty="0" smtClean="0"/>
              <a:t> 400.000 * 0,1465 * 0,50 * 3/12 = 7.325 TL indirimi; Kurumlar vergisi beyannamesinde kullanabilecektir.</a:t>
            </a:r>
          </a:p>
          <a:p>
            <a:pPr>
              <a:buFont typeface="Courier New" panose="02070309020205020404" pitchFamily="49" charset="0"/>
              <a:buChar char="o"/>
            </a:pPr>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Örnekler-4 Sermaye azaltılması sonucu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29</a:t>
            </a:fld>
            <a:endParaRPr lang="tr-TR"/>
          </a:p>
        </p:txBody>
      </p:sp>
    </p:spTree>
    <p:extLst>
      <p:ext uri="{BB962C8B-B14F-4D97-AF65-F5344CB8AC3E}">
        <p14:creationId xmlns:p14="http://schemas.microsoft.com/office/powerpoint/2010/main" val="4096123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65916"/>
            <a:ext cx="10515600" cy="5211047"/>
          </a:xfrm>
          <a:solidFill>
            <a:schemeClr val="accent2">
              <a:lumMod val="40000"/>
              <a:lumOff val="60000"/>
            </a:schemeClr>
          </a:solidFill>
        </p:spPr>
        <p:txBody>
          <a:bodyPr>
            <a:normAutofit fontScale="92500" lnSpcReduction="20000"/>
          </a:bodyPr>
          <a:lstStyle/>
          <a:p>
            <a:pPr>
              <a:buFont typeface="Wingdings" panose="05000000000000000000" pitchFamily="2" charset="2"/>
              <a:buChar char="ü"/>
            </a:pPr>
            <a:r>
              <a:rPr lang="tr-TR" dirty="0"/>
              <a:t>Bu indirimden, sermaye artırımına ilişkin kararın veya ilk kuruluş aşamasında ana sözleşmenin tescil edildiği hesap döneminden itibaren başlamak üzere izleyen her bir dönem için ayrı ayrı yararlanılır. Sonraki dönemlerde sermaye </a:t>
            </a:r>
            <a:r>
              <a:rPr lang="tr-TR" dirty="0" err="1"/>
              <a:t>azaltımı</a:t>
            </a:r>
            <a:r>
              <a:rPr lang="tr-TR" dirty="0"/>
              <a:t> yapılması hâlinde azaltılan sermaye tutarı indirim hesaplamasında dikkate alınmaz</a:t>
            </a:r>
            <a:r>
              <a:rPr lang="tr-TR" dirty="0" smtClean="0"/>
              <a:t>.</a:t>
            </a:r>
          </a:p>
          <a:p>
            <a:pPr>
              <a:buFont typeface="Wingdings" panose="05000000000000000000" pitchFamily="2" charset="2"/>
              <a:buChar char="ü"/>
            </a:pPr>
            <a:r>
              <a:rPr lang="tr-TR" dirty="0"/>
              <a:t>Bu bent hükümlerine göre hesaplanacak indirim tutarı, nakdi sermayenin ödendiği ay kesri tam ay sayılmak suretiyle hesap döneminin kalan ay süresi kadar hesaplanır. Matrahın yetersiz olması nedeniyle ilgili dönemde indirim konusu yapılamayan tutarlar, sonraki hesap dönemlerine devreder. Bu bendin uygulanmasında sermaye şirketlerine nakit dışındaki varlık devirlerinden kaynaklananlar dâhil olmak üzere, sermaye şirketlerinin birleşme, devir ve bölünme işlemlerine taraf olmalarından veya bilançoda yer alan öz sermaye kalemlerinin sermayeye eklenmesinden kaynaklanan ya da ortaklar veya bu Kanunun 12 nci maddesi kapsamında ortaklarla ilişkili olan kişilerce kredi kullanılmak veya borç alınmak suretiyle gerçekleştirilen sermaye artırımları, indirim hesaplamasında dikkate alınmaz.</a:t>
            </a:r>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3</a:t>
            </a:fld>
            <a:endParaRPr lang="tr-TR"/>
          </a:p>
        </p:txBody>
      </p:sp>
      <p:sp>
        <p:nvSpPr>
          <p:cNvPr id="7" name="Unvan 1"/>
          <p:cNvSpPr txBox="1">
            <a:spLocks noGrp="1"/>
          </p:cNvSpPr>
          <p:nvPr>
            <p:ph type="title"/>
          </p:nvPr>
        </p:nvSpPr>
        <p:spPr>
          <a:xfrm>
            <a:off x="838200" y="365126"/>
            <a:ext cx="10515600" cy="421404"/>
          </a:xfrm>
          <a:prstGeom prst="rect">
            <a:avLst/>
          </a:prstGeom>
          <a:solidFill>
            <a:schemeClr val="accent1">
              <a:lumMod val="40000"/>
              <a:lumOff val="60000"/>
            </a:schemeClr>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NAKİT SERMAYE ARTIRIMI İLE İLGİLİ KANUNİ DÜZENLEME</a:t>
            </a:r>
            <a:endParaRPr lang="tr-TR" sz="3200" dirty="0"/>
          </a:p>
        </p:txBody>
      </p:sp>
      <p:sp>
        <p:nvSpPr>
          <p:cNvPr id="8" name="Unvan 1"/>
          <p:cNvSpPr txBox="1">
            <a:spLocks/>
          </p:cNvSpPr>
          <p:nvPr/>
        </p:nvSpPr>
        <p:spPr>
          <a:xfrm>
            <a:off x="850006" y="297589"/>
            <a:ext cx="10503794" cy="61818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NAKİT SERMAYE ARTIRIMI İLE İLGİLİ KANUNİ DÜZENLEME</a:t>
            </a:r>
            <a:endParaRPr lang="tr-TR" sz="3200" dirty="0"/>
          </a:p>
        </p:txBody>
      </p:sp>
    </p:spTree>
    <p:extLst>
      <p:ext uri="{BB962C8B-B14F-4D97-AF65-F5344CB8AC3E}">
        <p14:creationId xmlns:p14="http://schemas.microsoft.com/office/powerpoint/2010/main" val="1302863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XYZ </a:t>
            </a:r>
            <a:r>
              <a:rPr lang="tr-TR" dirty="0" err="1" smtClean="0"/>
              <a:t>A.Ş.’inin</a:t>
            </a:r>
            <a:r>
              <a:rPr lang="tr-TR" dirty="0" smtClean="0"/>
              <a:t> ortakları Ahmet Sarı (%60) ve Ali Lacivert (% 40) ‘dir. Şirket nakdi sermaye artırım kararını 01.07.2016 tarihinde almış ve 30.11.2016 tarihinde tescil ettirmiştir. </a:t>
            </a:r>
          </a:p>
          <a:p>
            <a:pPr>
              <a:buFont typeface="Wingdings" panose="05000000000000000000" pitchFamily="2" charset="2"/>
              <a:buChar char="ü"/>
            </a:pPr>
            <a:r>
              <a:rPr lang="tr-TR" dirty="0" smtClean="0"/>
              <a:t>Ahmet Sarı’nın sermaye taahhüdü 600.000 TL olup, ödemeleri aşağıdaki tarihlerde yapmıştır.</a:t>
            </a:r>
          </a:p>
          <a:p>
            <a:pPr>
              <a:buFont typeface="Wingdings" panose="05000000000000000000" pitchFamily="2" charset="2"/>
              <a:buChar char="v"/>
            </a:pPr>
            <a:r>
              <a:rPr lang="tr-TR" dirty="0" smtClean="0"/>
              <a:t> 02.07.2016 tarihinde 100.000 TL</a:t>
            </a:r>
          </a:p>
          <a:p>
            <a:pPr>
              <a:buFont typeface="Wingdings" panose="05000000000000000000" pitchFamily="2" charset="2"/>
              <a:buChar char="v"/>
            </a:pPr>
            <a:r>
              <a:rPr lang="tr-TR" dirty="0" smtClean="0"/>
              <a:t>10.09.2016 tarihinde 100.000 TL</a:t>
            </a:r>
          </a:p>
          <a:p>
            <a:pPr>
              <a:buFont typeface="Wingdings" panose="05000000000000000000" pitchFamily="2" charset="2"/>
              <a:buChar char="v"/>
            </a:pPr>
            <a:r>
              <a:rPr lang="tr-TR" dirty="0" smtClean="0"/>
              <a:t>30.11.2016 tarihinde 150.000 TL</a:t>
            </a:r>
          </a:p>
          <a:p>
            <a:pPr>
              <a:buFont typeface="Wingdings" panose="05000000000000000000" pitchFamily="2" charset="2"/>
              <a:buChar char="v"/>
            </a:pPr>
            <a:r>
              <a:rPr lang="tr-TR" dirty="0" smtClean="0"/>
              <a:t>10.12.2016 tarihinde 250.000 TL</a:t>
            </a:r>
          </a:p>
          <a:p>
            <a:pPr>
              <a:buFont typeface="Wingdings" panose="05000000000000000000" pitchFamily="2" charset="2"/>
              <a:buChar char="v"/>
            </a:pPr>
            <a:endParaRPr lang="tr-TR" dirty="0" smtClean="0"/>
          </a:p>
          <a:p>
            <a:pPr>
              <a:buFont typeface="Wingdings" panose="05000000000000000000" pitchFamily="2" charset="2"/>
              <a:buChar char="v"/>
            </a:pPr>
            <a:endParaRPr lang="tr-TR" dirty="0" smtClean="0"/>
          </a:p>
          <a:p>
            <a:pPr>
              <a:buFont typeface="Wingdings" panose="05000000000000000000" pitchFamily="2" charset="2"/>
              <a:buChar char="v"/>
            </a:pPr>
            <a:endParaRPr lang="tr-TR" dirty="0"/>
          </a:p>
        </p:txBody>
      </p:sp>
      <p:sp>
        <p:nvSpPr>
          <p:cNvPr id="4" name="Unvan 1"/>
          <p:cNvSpPr txBox="1">
            <a:spLocks noGrp="1"/>
          </p:cNvSpPr>
          <p:nvPr>
            <p:ph type="title"/>
          </p:nvPr>
        </p:nvSpPr>
        <p:spPr>
          <a:xfrm>
            <a:off x="838200" y="193184"/>
            <a:ext cx="10515600" cy="914400"/>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Örnekler-5 Sermaye taahhütlerini ortakların farklı tarihlerde yerine getirmesi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30</a:t>
            </a:fld>
            <a:endParaRPr lang="tr-TR"/>
          </a:p>
        </p:txBody>
      </p:sp>
    </p:spTree>
    <p:extLst>
      <p:ext uri="{BB962C8B-B14F-4D97-AF65-F5344CB8AC3E}">
        <p14:creationId xmlns:p14="http://schemas.microsoft.com/office/powerpoint/2010/main" val="3674477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endParaRPr lang="tr-TR" dirty="0" smtClean="0"/>
          </a:p>
          <a:p>
            <a:pPr>
              <a:buFont typeface="Wingdings" panose="05000000000000000000" pitchFamily="2" charset="2"/>
              <a:buChar char="ü"/>
            </a:pPr>
            <a:r>
              <a:rPr lang="tr-TR" dirty="0" smtClean="0"/>
              <a:t>Ali </a:t>
            </a:r>
            <a:r>
              <a:rPr lang="tr-TR" dirty="0" err="1" smtClean="0"/>
              <a:t>Lacivert’in</a:t>
            </a:r>
            <a:r>
              <a:rPr lang="tr-TR" dirty="0" smtClean="0"/>
              <a:t> sermaye taahhüdü 400.000 TL olup, ödemeleri aşağıdaki tarihlerde yapmıştır.</a:t>
            </a:r>
          </a:p>
          <a:p>
            <a:pPr>
              <a:buFont typeface="Wingdings" panose="05000000000000000000" pitchFamily="2" charset="2"/>
              <a:buChar char="v"/>
            </a:pPr>
            <a:r>
              <a:rPr lang="tr-TR" dirty="0" smtClean="0"/>
              <a:t>30.11.2016 tarihinde 100.000 TL</a:t>
            </a:r>
          </a:p>
          <a:p>
            <a:pPr>
              <a:buFont typeface="Wingdings" panose="05000000000000000000" pitchFamily="2" charset="2"/>
              <a:buChar char="v"/>
            </a:pPr>
            <a:r>
              <a:rPr lang="tr-TR" dirty="0" smtClean="0"/>
              <a:t>10.01.2017 tarihinde 100.000 TL</a:t>
            </a:r>
          </a:p>
          <a:p>
            <a:pPr>
              <a:buFont typeface="Wingdings" panose="05000000000000000000" pitchFamily="2" charset="2"/>
              <a:buChar char="v"/>
            </a:pPr>
            <a:r>
              <a:rPr lang="tr-TR" dirty="0" smtClean="0"/>
              <a:t>31.03.2017 tarihinde 200.000 TL</a:t>
            </a:r>
          </a:p>
          <a:p>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Örnekler-5 Sermaye taahhütlerini ortakların farklı tarihlerde yerine getirmesi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31</a:t>
            </a:fld>
            <a:endParaRPr lang="tr-TR"/>
          </a:p>
        </p:txBody>
      </p:sp>
    </p:spTree>
    <p:extLst>
      <p:ext uri="{BB962C8B-B14F-4D97-AF65-F5344CB8AC3E}">
        <p14:creationId xmlns:p14="http://schemas.microsoft.com/office/powerpoint/2010/main" val="2720640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fontScale="92500" lnSpcReduction="20000"/>
          </a:bodyPr>
          <a:lstStyle/>
          <a:p>
            <a:pPr>
              <a:buFont typeface="Courier New" panose="02070309020205020404" pitchFamily="49" charset="0"/>
              <a:buChar char="o"/>
            </a:pPr>
            <a:r>
              <a:rPr lang="tr-TR" dirty="0" smtClean="0"/>
              <a:t>Ortaklara göre ayrı ayrı hesaplama</a:t>
            </a:r>
          </a:p>
          <a:p>
            <a:r>
              <a:rPr lang="tr-TR" dirty="0" smtClean="0"/>
              <a:t>Ahmet Sarı;</a:t>
            </a:r>
          </a:p>
          <a:p>
            <a:pPr>
              <a:buFont typeface="Wingdings" panose="05000000000000000000" pitchFamily="2" charset="2"/>
              <a:buChar char="v"/>
            </a:pPr>
            <a:r>
              <a:rPr lang="tr-TR" dirty="0" smtClean="0"/>
              <a:t>02.07.2016 tarihli ödemesi için 100.000 TL;</a:t>
            </a:r>
          </a:p>
          <a:p>
            <a:pPr marL="0" indent="0">
              <a:buNone/>
            </a:pPr>
            <a:r>
              <a:rPr lang="tr-TR" dirty="0"/>
              <a:t> </a:t>
            </a:r>
            <a:r>
              <a:rPr lang="tr-TR" dirty="0" smtClean="0"/>
              <a:t>   100.000 * 0,1357 * 0,50 * 2/12 =  1.130,83 TL,</a:t>
            </a:r>
          </a:p>
          <a:p>
            <a:pPr>
              <a:buFont typeface="Wingdings" panose="05000000000000000000" pitchFamily="2" charset="2"/>
              <a:buChar char="v"/>
            </a:pPr>
            <a:r>
              <a:rPr lang="tr-TR" dirty="0" smtClean="0"/>
              <a:t>10.09.2016 tarihli ödemesi için 100.000 TL;</a:t>
            </a:r>
          </a:p>
          <a:p>
            <a:pPr marL="0" indent="0">
              <a:buNone/>
            </a:pPr>
            <a:r>
              <a:rPr lang="tr-TR" dirty="0"/>
              <a:t> </a:t>
            </a:r>
            <a:r>
              <a:rPr lang="tr-TR" dirty="0" smtClean="0"/>
              <a:t>   100.000 * 0,1357 * 0,50 * 2/12 = 1.130,83 TL,</a:t>
            </a:r>
          </a:p>
          <a:p>
            <a:pPr>
              <a:buFont typeface="Wingdings" panose="05000000000000000000" pitchFamily="2" charset="2"/>
              <a:buChar char="v"/>
            </a:pPr>
            <a:r>
              <a:rPr lang="tr-TR" dirty="0" smtClean="0"/>
              <a:t>30.11.2016 tarihli ödemesi için 150.000 TL;</a:t>
            </a:r>
          </a:p>
          <a:p>
            <a:pPr marL="0" indent="0">
              <a:buNone/>
            </a:pPr>
            <a:r>
              <a:rPr lang="tr-TR" dirty="0"/>
              <a:t> </a:t>
            </a:r>
            <a:r>
              <a:rPr lang="tr-TR" dirty="0" smtClean="0"/>
              <a:t>   150.000 * 0,1357 * 0,50 * 2/12 = 1.696,25 TL,</a:t>
            </a:r>
          </a:p>
          <a:p>
            <a:pPr>
              <a:buFont typeface="Wingdings" panose="05000000000000000000" pitchFamily="2" charset="2"/>
              <a:buChar char="v"/>
            </a:pPr>
            <a:r>
              <a:rPr lang="tr-TR" dirty="0" smtClean="0"/>
              <a:t>10.12.2016 tarihli ödemesi için 250.000 TL;</a:t>
            </a:r>
          </a:p>
          <a:p>
            <a:pPr marL="0" indent="0">
              <a:buNone/>
            </a:pPr>
            <a:r>
              <a:rPr lang="tr-TR" dirty="0"/>
              <a:t> </a:t>
            </a:r>
            <a:r>
              <a:rPr lang="tr-TR" dirty="0" smtClean="0"/>
              <a:t>    </a:t>
            </a:r>
            <a:r>
              <a:rPr lang="tr-TR" dirty="0"/>
              <a:t>2</a:t>
            </a:r>
            <a:r>
              <a:rPr lang="tr-TR" dirty="0" smtClean="0"/>
              <a:t>50.000 * 0,1357 * 0,50 * 2/12 = 1.413,54 TL,</a:t>
            </a:r>
          </a:p>
          <a:p>
            <a:pPr>
              <a:buFont typeface="Wingdings" panose="05000000000000000000" pitchFamily="2" charset="2"/>
              <a:buChar char="q"/>
            </a:pPr>
            <a:r>
              <a:rPr lang="tr-TR" dirty="0" smtClean="0"/>
              <a:t>   Ahmet Sarı’nın ödemeleri dolayısıyla sağlanan indirim toplamı;</a:t>
            </a:r>
          </a:p>
          <a:p>
            <a:pPr>
              <a:buFont typeface="Courier New" panose="02070309020205020404" pitchFamily="49" charset="0"/>
              <a:buChar char="o"/>
            </a:pPr>
            <a:r>
              <a:rPr lang="tr-TR" dirty="0"/>
              <a:t> </a:t>
            </a:r>
            <a:r>
              <a:rPr lang="tr-TR" dirty="0" smtClean="0"/>
              <a:t>  (1.130,83+1.130,83+1.696,25+1.413,54) = 5.371,45 TL</a:t>
            </a:r>
          </a:p>
          <a:p>
            <a:pPr marL="0" indent="0">
              <a:buNone/>
            </a:pPr>
            <a:endParaRPr lang="tr-TR" dirty="0" smtClean="0"/>
          </a:p>
          <a:p>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Örnekler-5 Sermaye taahhütlerini ortakların farklı tarihlerde yerine getirmesi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32</a:t>
            </a:fld>
            <a:endParaRPr lang="tr-TR"/>
          </a:p>
        </p:txBody>
      </p:sp>
    </p:spTree>
    <p:extLst>
      <p:ext uri="{BB962C8B-B14F-4D97-AF65-F5344CB8AC3E}">
        <p14:creationId xmlns:p14="http://schemas.microsoft.com/office/powerpoint/2010/main" val="1702641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13646"/>
            <a:ext cx="10515600" cy="4914833"/>
          </a:xfrm>
          <a:solidFill>
            <a:schemeClr val="accent2">
              <a:lumMod val="60000"/>
              <a:lumOff val="40000"/>
            </a:schemeClr>
          </a:solidFill>
        </p:spPr>
        <p:txBody>
          <a:bodyPr>
            <a:normAutofit fontScale="77500" lnSpcReduction="20000"/>
          </a:bodyPr>
          <a:lstStyle/>
          <a:p>
            <a:pPr>
              <a:buFont typeface="Courier New" panose="02070309020205020404" pitchFamily="49" charset="0"/>
              <a:buChar char="o"/>
            </a:pPr>
            <a:r>
              <a:rPr lang="tr-TR" sz="3600" dirty="0" smtClean="0"/>
              <a:t>Ortaklara göre ayrı ayrı hesaplama</a:t>
            </a:r>
          </a:p>
          <a:p>
            <a:r>
              <a:rPr lang="tr-TR" sz="3300" dirty="0" smtClean="0"/>
              <a:t>Ali Lacivert;</a:t>
            </a:r>
          </a:p>
          <a:p>
            <a:pPr>
              <a:buFont typeface="Wingdings" panose="05000000000000000000" pitchFamily="2" charset="2"/>
              <a:buChar char="v"/>
            </a:pPr>
            <a:r>
              <a:rPr lang="tr-TR" sz="3300" dirty="0" smtClean="0"/>
              <a:t>30.11.2016 tarihli ödemesi için 100.000 TL;</a:t>
            </a:r>
          </a:p>
          <a:p>
            <a:pPr marL="0" indent="0">
              <a:buNone/>
            </a:pPr>
            <a:r>
              <a:rPr lang="tr-TR" sz="3300" dirty="0" smtClean="0"/>
              <a:t>   100.000 * 0,1357 * 0,50 * 2/12 = 1.130,83 TL,</a:t>
            </a:r>
          </a:p>
          <a:p>
            <a:pPr>
              <a:buFont typeface="Wingdings" panose="05000000000000000000" pitchFamily="2" charset="2"/>
              <a:buChar char="q"/>
            </a:pPr>
            <a:r>
              <a:rPr lang="tr-TR" dirty="0" smtClean="0"/>
              <a:t>Ahmet Sarı’nın ödemeleri dolayısıyla sağlanan indirim toplamı:5.371,45 TL</a:t>
            </a:r>
          </a:p>
          <a:p>
            <a:pPr>
              <a:buFont typeface="Wingdings" panose="05000000000000000000" pitchFamily="2" charset="2"/>
              <a:buChar char="q"/>
            </a:pPr>
            <a:r>
              <a:rPr lang="tr-TR" dirty="0" smtClean="0"/>
              <a:t>Ali </a:t>
            </a:r>
            <a:r>
              <a:rPr lang="tr-TR" dirty="0" err="1" smtClean="0"/>
              <a:t>Lacivert’in</a:t>
            </a:r>
            <a:r>
              <a:rPr lang="tr-TR" dirty="0" smtClean="0"/>
              <a:t>   ödemeleri dolayısıyla sağlanan indirim toplamı:1.130,83 TL</a:t>
            </a:r>
          </a:p>
          <a:p>
            <a:pPr>
              <a:buFont typeface="Wingdings" panose="05000000000000000000" pitchFamily="2" charset="2"/>
              <a:buChar char="q"/>
            </a:pPr>
            <a:endParaRPr lang="tr-TR" sz="2400" dirty="0"/>
          </a:p>
          <a:p>
            <a:pPr>
              <a:buFont typeface="Wingdings" panose="05000000000000000000" pitchFamily="2" charset="2"/>
              <a:buChar char="q"/>
            </a:pPr>
            <a:r>
              <a:rPr lang="tr-TR" sz="3000" dirty="0" smtClean="0"/>
              <a:t>XYZ </a:t>
            </a:r>
            <a:r>
              <a:rPr lang="tr-TR" sz="3000" dirty="0" err="1" smtClean="0"/>
              <a:t>A.Ş.’inin</a:t>
            </a:r>
            <a:r>
              <a:rPr lang="tr-TR" sz="3000" dirty="0" smtClean="0"/>
              <a:t> nakdi sermaye artırımı dolayısıyla 2016 yılında uygulayacağı indirim toplamı 6.502,28 TL’dir.</a:t>
            </a:r>
          </a:p>
          <a:p>
            <a:pPr>
              <a:buFont typeface="Wingdings" panose="05000000000000000000" pitchFamily="2" charset="2"/>
              <a:buChar char="q"/>
            </a:pPr>
            <a:endParaRPr lang="tr-TR" sz="2400" dirty="0" smtClean="0"/>
          </a:p>
          <a:p>
            <a:pPr>
              <a:buFont typeface="Wingdings" panose="05000000000000000000" pitchFamily="2" charset="2"/>
              <a:buChar char="q"/>
            </a:pPr>
            <a:endParaRPr lang="tr-TR" dirty="0" smtClean="0"/>
          </a:p>
          <a:p>
            <a:pPr marL="0" indent="0">
              <a:buNone/>
            </a:pPr>
            <a:endParaRPr lang="tr-TR" dirty="0" smtClean="0"/>
          </a:p>
          <a:p>
            <a:pPr marL="0" indent="0">
              <a:buNone/>
            </a:pPr>
            <a:r>
              <a:rPr lang="tr-TR" dirty="0"/>
              <a:t> </a:t>
            </a:r>
            <a:r>
              <a:rPr lang="tr-TR" dirty="0" smtClean="0"/>
              <a:t>  </a:t>
            </a:r>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Örnekler-5 Sermaye taahhütlerini ortakların farklı tarihlerde yerine getirmesi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33</a:t>
            </a:fld>
            <a:endParaRPr lang="tr-TR"/>
          </a:p>
        </p:txBody>
      </p:sp>
    </p:spTree>
    <p:extLst>
      <p:ext uri="{BB962C8B-B14F-4D97-AF65-F5344CB8AC3E}">
        <p14:creationId xmlns:p14="http://schemas.microsoft.com/office/powerpoint/2010/main" val="2613563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lnSpcReduction="10000"/>
          </a:bodyPr>
          <a:lstStyle/>
          <a:p>
            <a:r>
              <a:rPr lang="tr-TR" dirty="0" smtClean="0"/>
              <a:t>XYZ </a:t>
            </a:r>
            <a:r>
              <a:rPr lang="tr-TR" dirty="0" err="1" smtClean="0"/>
              <a:t>A.Ş.’inin</a:t>
            </a:r>
            <a:r>
              <a:rPr lang="tr-TR" dirty="0" smtClean="0"/>
              <a:t> ortağı Ali </a:t>
            </a:r>
            <a:r>
              <a:rPr lang="tr-TR" dirty="0" err="1" smtClean="0"/>
              <a:t>Lacivert’in</a:t>
            </a:r>
            <a:r>
              <a:rPr lang="tr-TR" dirty="0" smtClean="0"/>
              <a:t> nakdi sermaye ödemelerinin bir kısmı 2017 yılında yapılmıştı. Bu ödemelerle ilgili, 2017 yılında uygulamak şartıyla </a:t>
            </a:r>
            <a:r>
              <a:rPr lang="tr-TR" dirty="0" err="1" smtClean="0"/>
              <a:t>aşağıdki</a:t>
            </a:r>
            <a:r>
              <a:rPr lang="tr-TR" dirty="0" smtClean="0"/>
              <a:t> hesaplamaları yaparak indirim uygulamasını devam ettirebilir.</a:t>
            </a:r>
          </a:p>
          <a:p>
            <a:r>
              <a:rPr lang="tr-TR" dirty="0" smtClean="0"/>
              <a:t>Ali Lacivert;</a:t>
            </a:r>
          </a:p>
          <a:p>
            <a:pPr>
              <a:buFont typeface="Wingdings" panose="05000000000000000000" pitchFamily="2" charset="2"/>
              <a:buChar char="v"/>
            </a:pPr>
            <a:r>
              <a:rPr lang="tr-TR" dirty="0" smtClean="0"/>
              <a:t>10.01.2017 tarihli ödemesi için 100.000 TL;</a:t>
            </a:r>
          </a:p>
          <a:p>
            <a:pPr marL="0" indent="0">
              <a:buNone/>
            </a:pPr>
            <a:r>
              <a:rPr lang="tr-TR" dirty="0"/>
              <a:t> </a:t>
            </a:r>
            <a:r>
              <a:rPr lang="tr-TR" dirty="0" smtClean="0"/>
              <a:t>   100.000 * 0,1706 * 0,50 * 12/12 = 8.530,00 TL,</a:t>
            </a:r>
          </a:p>
          <a:p>
            <a:pPr>
              <a:buFont typeface="Wingdings" panose="05000000000000000000" pitchFamily="2" charset="2"/>
              <a:buChar char="v"/>
            </a:pPr>
            <a:r>
              <a:rPr lang="tr-TR" dirty="0" smtClean="0"/>
              <a:t>31.03.2017 tarihli ödemesi için 200.000 TL;</a:t>
            </a:r>
          </a:p>
          <a:p>
            <a:pPr marL="0" indent="0">
              <a:buNone/>
            </a:pPr>
            <a:r>
              <a:rPr lang="tr-TR" dirty="0" smtClean="0"/>
              <a:t>    200.000 * 0,1706 * 0,50 * 10/12 = 14.216,66 TL,</a:t>
            </a:r>
          </a:p>
          <a:p>
            <a:pPr>
              <a:buFont typeface="Wingdings" panose="05000000000000000000" pitchFamily="2" charset="2"/>
              <a:buChar char="q"/>
            </a:pPr>
            <a:r>
              <a:rPr lang="tr-TR" dirty="0" smtClean="0"/>
              <a:t>XYZ </a:t>
            </a:r>
            <a:r>
              <a:rPr lang="tr-TR" dirty="0" err="1" smtClean="0"/>
              <a:t>A.Ş.’inin</a:t>
            </a:r>
            <a:r>
              <a:rPr lang="tr-TR" dirty="0" smtClean="0"/>
              <a:t> nakdi sermaye artırımı dolayısıyla 2017 yılında uygulayacağı indirim toplamı 22.746,66 TL’dir.</a:t>
            </a:r>
          </a:p>
          <a:p>
            <a:pPr marL="0" indent="0">
              <a:buNone/>
            </a:pPr>
            <a:endParaRPr lang="tr-TR" dirty="0" smtClean="0"/>
          </a:p>
          <a:p>
            <a:pPr marL="0" indent="0">
              <a:buNone/>
            </a:pPr>
            <a:endParaRPr lang="tr-TR" dirty="0" smtClean="0"/>
          </a:p>
          <a:p>
            <a:endParaRPr lang="tr-TR" dirty="0" smtClean="0"/>
          </a:p>
          <a:p>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Örnekler-5 Sermaye taahhütlerini ortakların farklı tarihlerde yerine getirmesi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34</a:t>
            </a:fld>
            <a:endParaRPr lang="tr-TR"/>
          </a:p>
        </p:txBody>
      </p:sp>
    </p:spTree>
    <p:extLst>
      <p:ext uri="{BB962C8B-B14F-4D97-AF65-F5344CB8AC3E}">
        <p14:creationId xmlns:p14="http://schemas.microsoft.com/office/powerpoint/2010/main" val="2185493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lnSpcReduction="10000"/>
          </a:bodyPr>
          <a:lstStyle/>
          <a:p>
            <a:pPr>
              <a:buFont typeface="Wingdings" panose="05000000000000000000" pitchFamily="2" charset="2"/>
              <a:buChar char="ü"/>
            </a:pPr>
            <a:r>
              <a:rPr lang="tr-TR" dirty="0" smtClean="0"/>
              <a:t>DEF Ltd.Şti. 25.12.2016 tarihinde sermayesini 1.000.000 TL arttırma kararı vermiş ve bu tutarın % 25’ini 30.12.2016 tarihinde bankaya yatırmıştır. Söz konusu sermaye artırımı 10.01.2017 tarihinde tescil ettirilmiştir. Bakiye sermaye taahhüdü 15.01.2017 tarihinde bankaya yatırılmıştır.</a:t>
            </a:r>
            <a:endParaRPr lang="tr-TR" dirty="0"/>
          </a:p>
          <a:p>
            <a:pPr>
              <a:buFont typeface="Courier New" panose="02070309020205020404" pitchFamily="49" charset="0"/>
              <a:buChar char="o"/>
            </a:pPr>
            <a:r>
              <a:rPr lang="tr-TR" dirty="0" smtClean="0"/>
              <a:t> DEF Ltd.Şti. sermaye artırımı kararını 2016 yılında almış olmasına rağmen, tescil işlemi 2017 yılında gerçekleşmiştir. Dolayısıyla 30.12.2016 tarihinde bankaya yatırılan 250.000 TL üzerinden hesaplama yapılıp, indirimden faydalanması mümkün değildir. Bu durumda indirimden ancak 2017 yılında faydalanabilecektir. Buna göre;</a:t>
            </a:r>
          </a:p>
          <a:p>
            <a:pPr>
              <a:buFont typeface="Courier New" panose="02070309020205020404" pitchFamily="49" charset="0"/>
              <a:buChar char="o"/>
            </a:pPr>
            <a:r>
              <a:rPr lang="tr-TR" dirty="0" smtClean="0"/>
              <a:t>1.000.000 * 0,1706 * 0,50 * 12/12 = 85.300 TL indirimi; 2017 dönemi Kurumlar vergisi beyannamesinde kullanabilecektir.</a:t>
            </a:r>
          </a:p>
          <a:p>
            <a:pPr>
              <a:buFont typeface="Courier New" panose="02070309020205020404" pitchFamily="49" charset="0"/>
              <a:buChar char="o"/>
            </a:pPr>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Örnekler-6 Sermaye ödemesi ile tescil tarihinin  farklı yıllar olması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35</a:t>
            </a:fld>
            <a:endParaRPr lang="tr-TR"/>
          </a:p>
        </p:txBody>
      </p:sp>
    </p:spTree>
    <p:extLst>
      <p:ext uri="{BB962C8B-B14F-4D97-AF65-F5344CB8AC3E}">
        <p14:creationId xmlns:p14="http://schemas.microsoft.com/office/powerpoint/2010/main" val="601581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normAutofit/>
          </a:bodyPr>
          <a:lstStyle/>
          <a:p>
            <a:r>
              <a:rPr lang="tr-TR" dirty="0" smtClean="0"/>
              <a:t>KLM </a:t>
            </a:r>
            <a:r>
              <a:rPr lang="tr-TR" dirty="0" err="1" smtClean="0"/>
              <a:t>A.Ş.’i</a:t>
            </a:r>
            <a:r>
              <a:rPr lang="tr-TR" dirty="0" smtClean="0"/>
              <a:t> Haziran-2015 döneminde 5.000.000 TL nakdi sermaye artırımı kararı almış, aynı tarihte de tescil ettirmiştir. Sermeye taahhütleri de Temmuz-2015 döneminde tamamı bankaya yatırılmıştır. Ancak KLM </a:t>
            </a:r>
            <a:r>
              <a:rPr lang="tr-TR" dirty="0" err="1" smtClean="0"/>
              <a:t>A.Ş.’i</a:t>
            </a:r>
            <a:r>
              <a:rPr lang="tr-TR" dirty="0" smtClean="0"/>
              <a:t> 2015 yılını zararla kapatmıştır. </a:t>
            </a:r>
          </a:p>
          <a:p>
            <a:pPr marL="0" indent="0">
              <a:buNone/>
            </a:pPr>
            <a:r>
              <a:rPr lang="tr-TR" dirty="0"/>
              <a:t> </a:t>
            </a:r>
            <a:r>
              <a:rPr lang="tr-TR" dirty="0" smtClean="0"/>
              <a:t>  Buna göre;</a:t>
            </a:r>
          </a:p>
          <a:p>
            <a:pPr>
              <a:buFont typeface="Courier New" panose="02070309020205020404" pitchFamily="49" charset="0"/>
              <a:buChar char="o"/>
            </a:pPr>
            <a:r>
              <a:rPr lang="tr-TR" dirty="0"/>
              <a:t> </a:t>
            </a:r>
            <a:r>
              <a:rPr lang="tr-TR" dirty="0" smtClean="0"/>
              <a:t>Şirket zarar etmemiş olsaydı,</a:t>
            </a:r>
          </a:p>
          <a:p>
            <a:pPr>
              <a:buFont typeface="Courier New" panose="02070309020205020404" pitchFamily="49" charset="0"/>
              <a:buChar char="o"/>
            </a:pPr>
            <a:r>
              <a:rPr lang="tr-TR" dirty="0" smtClean="0"/>
              <a:t>5.000.000 * 0,1465 * 0,50 * 6/12 = 183.125 TL indirim uygulayabilecekti.</a:t>
            </a:r>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Örnekler-7 Sermaye ödemesinin yapıldığı yıl kurumun zarar etmesi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36</a:t>
            </a:fld>
            <a:endParaRPr lang="tr-TR"/>
          </a:p>
        </p:txBody>
      </p:sp>
    </p:spTree>
    <p:extLst>
      <p:ext uri="{BB962C8B-B14F-4D97-AF65-F5344CB8AC3E}">
        <p14:creationId xmlns:p14="http://schemas.microsoft.com/office/powerpoint/2010/main" val="514990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r>
              <a:rPr lang="tr-TR" dirty="0" smtClean="0"/>
              <a:t>İndirimden sadece nakdi sermaye artışının gerçekleştirildiği yıl yararlanılmıyor, takip eden yıllarda da, şirket devam ettiği sürece (sermaye </a:t>
            </a:r>
            <a:r>
              <a:rPr lang="tr-TR" dirty="0" err="1" smtClean="0"/>
              <a:t>azaltımı</a:t>
            </a:r>
            <a:r>
              <a:rPr lang="tr-TR" dirty="0" smtClean="0"/>
              <a:t> olmaması şartıyla) bu indirim hakkı devam ediyor. Sonraki yıllarda indirilecek tutarlar hesaplanırken, sermaye artışının yapıldığı yıldaki değil, TCMB tarafından beyanname verilen yıla ilişkin olarak açıklanan faiz oranı kullanılıyor. </a:t>
            </a:r>
          </a:p>
          <a:p>
            <a:pPr marL="0" indent="0">
              <a:buNone/>
            </a:pPr>
            <a:r>
              <a:rPr lang="tr-TR" dirty="0" smtClean="0"/>
              <a:t>   Buna göre;</a:t>
            </a:r>
          </a:p>
          <a:p>
            <a:pPr>
              <a:buFont typeface="Courier New" panose="02070309020205020404" pitchFamily="49" charset="0"/>
              <a:buChar char="o"/>
            </a:pPr>
            <a:r>
              <a:rPr lang="tr-TR" dirty="0" smtClean="0"/>
              <a:t> 5.000.000 * 0,1357 * 0,50 * 12/12 = 339.250 TL indirimi; 2016 dönemi Kurumlar vergisi beyannamesinde kullanabilecektir.</a:t>
            </a:r>
            <a:endParaRPr lang="tr-TR" dirty="0"/>
          </a:p>
        </p:txBody>
      </p:sp>
      <p:sp>
        <p:nvSpPr>
          <p:cNvPr id="4" name="Unvan 1"/>
          <p:cNvSpPr txBox="1">
            <a:spLocks noGrp="1"/>
          </p:cNvSpPr>
          <p:nvPr>
            <p:ph type="title"/>
          </p:nvPr>
        </p:nvSpPr>
        <p:spPr>
          <a:xfrm>
            <a:off x="838200" y="365125"/>
            <a:ext cx="10515600" cy="627063"/>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Örnekler-7 Sermaye ödemesinin yapıldığı yıl kurumun zarar etmesi durumunda indirim</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37</a:t>
            </a:fld>
            <a:endParaRPr lang="tr-TR"/>
          </a:p>
        </p:txBody>
      </p:sp>
    </p:spTree>
    <p:extLst>
      <p:ext uri="{BB962C8B-B14F-4D97-AF65-F5344CB8AC3E}">
        <p14:creationId xmlns:p14="http://schemas.microsoft.com/office/powerpoint/2010/main" val="32170257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60000"/>
              <a:lumOff val="40000"/>
            </a:schemeClr>
          </a:solidFill>
        </p:spPr>
        <p:txBody>
          <a:bodyPr/>
          <a:lstStyle/>
          <a:p>
            <a:pPr>
              <a:buFont typeface="Wingdings" panose="05000000000000000000" pitchFamily="2" charset="2"/>
              <a:buChar char="ü"/>
            </a:pPr>
            <a:r>
              <a:rPr lang="tr-TR" dirty="0" smtClean="0"/>
              <a:t>PRS </a:t>
            </a:r>
            <a:r>
              <a:rPr lang="tr-TR" dirty="0" err="1" smtClean="0"/>
              <a:t>A.Ş.’i</a:t>
            </a:r>
            <a:r>
              <a:rPr lang="tr-TR" dirty="0" smtClean="0"/>
              <a:t> 10.01.2016 döneminde 1.000.000 TL nakdi sermaye artırımı kararı almış, aynı tarihte de tescil ettirmiştir. Sermeye taahhütleri de Ocak-2016 döneminde tamamı bankaya yatırılmıştır. PRS </a:t>
            </a:r>
            <a:r>
              <a:rPr lang="tr-TR" dirty="0" err="1" smtClean="0"/>
              <a:t>A.Ş.’i</a:t>
            </a:r>
            <a:r>
              <a:rPr lang="tr-TR" dirty="0" smtClean="0"/>
              <a:t> 2016 yılında 50.000 TL kar beyan etmiştir. </a:t>
            </a:r>
          </a:p>
          <a:p>
            <a:pPr>
              <a:buFont typeface="Courier New" panose="02070309020205020404" pitchFamily="49" charset="0"/>
              <a:buChar char="o"/>
            </a:pPr>
            <a:r>
              <a:rPr lang="tr-TR" dirty="0" smtClean="0"/>
              <a:t>Buna göre indirim tutarı;</a:t>
            </a:r>
          </a:p>
          <a:p>
            <a:pPr>
              <a:buFont typeface="Courier New" panose="02070309020205020404" pitchFamily="49" charset="0"/>
              <a:buChar char="o"/>
            </a:pPr>
            <a:r>
              <a:rPr lang="tr-TR" dirty="0" smtClean="0"/>
              <a:t>1.000.000 * 0,1357 * 0,50 * 12/12 = 67.850 TL’dir. Bu tutarın 50.000 TL’sini 2016 Kurumlar Vergisinde indirime tabi tutacak ve ‘’ 0 ‘’ TL beyan edecektir. 17.850 TL devreden indirim tutarı olup, ilk geçici kurumlar vergisi beyannamesinde indirime konu edebilecektir. </a:t>
            </a:r>
          </a:p>
          <a:p>
            <a:endParaRPr lang="tr-TR" dirty="0"/>
          </a:p>
        </p:txBody>
      </p:sp>
      <p:sp>
        <p:nvSpPr>
          <p:cNvPr id="4" name="Unvan 1"/>
          <p:cNvSpPr txBox="1">
            <a:spLocks noGrp="1"/>
          </p:cNvSpPr>
          <p:nvPr>
            <p:ph type="title"/>
          </p:nvPr>
        </p:nvSpPr>
        <p:spPr>
          <a:xfrm>
            <a:off x="838200" y="373063"/>
            <a:ext cx="10515600" cy="619125"/>
          </a:xfrm>
          <a:prstGeom prst="rect">
            <a:avLst/>
          </a:prstGeom>
          <a:solidFill>
            <a:schemeClr val="accent1">
              <a:lumMod val="60000"/>
              <a:lumOff val="4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Konu Başlıklı Örnekler-8 Kurum Kazancının indirim tutarından az olması durumunda;</a:t>
            </a:r>
            <a:endParaRPr lang="tr-TR" sz="3200" dirty="0"/>
          </a:p>
        </p:txBody>
      </p:sp>
      <p:sp>
        <p:nvSpPr>
          <p:cNvPr id="5" name="Altbilgi Yer Tutucusu 4"/>
          <p:cNvSpPr>
            <a:spLocks noGrp="1"/>
          </p:cNvSpPr>
          <p:nvPr>
            <p:ph type="ftr" sz="quarter" idx="11"/>
          </p:nvPr>
        </p:nvSpPr>
        <p:spPr/>
        <p:txBody>
          <a:bodyPr/>
          <a:lstStyle/>
          <a:p>
            <a:r>
              <a:rPr lang="tr-TR" smtClean="0"/>
              <a:t>YMM   ALİ NAZIM  TEKELİOĞLU</a:t>
            </a:r>
            <a:endParaRPr lang="tr-TR"/>
          </a:p>
        </p:txBody>
      </p:sp>
      <p:sp>
        <p:nvSpPr>
          <p:cNvPr id="6" name="Slayt Numarası Yer Tutucusu 5"/>
          <p:cNvSpPr>
            <a:spLocks noGrp="1"/>
          </p:cNvSpPr>
          <p:nvPr>
            <p:ph type="sldNum" sz="quarter" idx="12"/>
          </p:nvPr>
        </p:nvSpPr>
        <p:spPr/>
        <p:txBody>
          <a:bodyPr/>
          <a:lstStyle/>
          <a:p>
            <a:fld id="{8BF1E8DC-1852-4831-B868-33262D4034DA}" type="slidenum">
              <a:rPr lang="tr-TR" smtClean="0"/>
              <a:t>38</a:t>
            </a:fld>
            <a:endParaRPr lang="tr-TR"/>
          </a:p>
        </p:txBody>
      </p:sp>
    </p:spTree>
    <p:extLst>
      <p:ext uri="{BB962C8B-B14F-4D97-AF65-F5344CB8AC3E}">
        <p14:creationId xmlns:p14="http://schemas.microsoft.com/office/powerpoint/2010/main" val="559230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14108646"/>
              </p:ext>
            </p:extLst>
          </p:nvPr>
        </p:nvGraphicFramePr>
        <p:xfrm>
          <a:off x="838200" y="365126"/>
          <a:ext cx="10515600" cy="3614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1991560541"/>
              </p:ext>
            </p:extLst>
          </p:nvPr>
        </p:nvGraphicFramePr>
        <p:xfrm>
          <a:off x="838200" y="4481848"/>
          <a:ext cx="10515600" cy="16951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Altbilgi Yer Tutucusu 5"/>
          <p:cNvSpPr>
            <a:spLocks noGrp="1"/>
          </p:cNvSpPr>
          <p:nvPr>
            <p:ph type="ftr" sz="quarter" idx="11"/>
          </p:nvPr>
        </p:nvSpPr>
        <p:spPr/>
        <p:txBody>
          <a:bodyPr/>
          <a:lstStyle/>
          <a:p>
            <a:r>
              <a:rPr lang="tr-TR" smtClean="0"/>
              <a:t>YMM   ALİ NAZIM  TEKELİOĞLU</a:t>
            </a:r>
            <a:endParaRPr lang="tr-TR"/>
          </a:p>
        </p:txBody>
      </p:sp>
      <p:sp>
        <p:nvSpPr>
          <p:cNvPr id="7" name="Slayt Numarası Yer Tutucusu 6"/>
          <p:cNvSpPr>
            <a:spLocks noGrp="1"/>
          </p:cNvSpPr>
          <p:nvPr>
            <p:ph type="sldNum" sz="quarter" idx="12"/>
          </p:nvPr>
        </p:nvSpPr>
        <p:spPr/>
        <p:txBody>
          <a:bodyPr/>
          <a:lstStyle/>
          <a:p>
            <a:fld id="{8BF1E8DC-1852-4831-B868-33262D4034DA}" type="slidenum">
              <a:rPr lang="tr-TR" smtClean="0"/>
              <a:t>39</a:t>
            </a:fld>
            <a:endParaRPr lang="tr-TR"/>
          </a:p>
        </p:txBody>
      </p:sp>
    </p:spTree>
    <p:extLst>
      <p:ext uri="{BB962C8B-B14F-4D97-AF65-F5344CB8AC3E}">
        <p14:creationId xmlns:p14="http://schemas.microsoft.com/office/powerpoint/2010/main" val="339411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10614"/>
            <a:ext cx="10515600" cy="4966349"/>
          </a:xfrm>
          <a:solidFill>
            <a:schemeClr val="accent2">
              <a:lumMod val="40000"/>
              <a:lumOff val="60000"/>
            </a:schemeClr>
          </a:solidFill>
        </p:spPr>
        <p:txBody>
          <a:bodyPr/>
          <a:lstStyle/>
          <a:p>
            <a:pPr>
              <a:buFont typeface="Wingdings" panose="05000000000000000000" pitchFamily="2" charset="2"/>
              <a:buChar char="ü"/>
            </a:pPr>
            <a:r>
              <a:rPr lang="tr-TR" dirty="0"/>
              <a:t>Bu bentte yer alan oranı, şirketlerin aktif büyüklükleri, ortaklarının hukuki niteliği, çalışan personel sayıları ve yıllık net satış hasılatlarına göre veya sermayenin kullanıldığı yatırımdan elde edilen gelirlerin kurumun esas faaliyeti kapsamında olmayan faiz, kâr payı, kira, lisans ücreti, menkul kıymet satış geliri gibi pasif nitelikli gelirlerden oluşmasına göre ya da sermayenin kullanıldığı yatırımların teşvik belgeli olup olmadığına veyahut makine ve teçhizat veya arsa ve arazi yatırımları için sermayenin kullanıldığı alanlar itibarıyla ya da bölgeler, sektörler ve iş kolları itibarıyla ayrı ayrı sıfıra kadar indirmeye veya %100’e kadar artırmaya; halka açık sermaye şirketleri için halka açıklık oranına göre %150’ye kadar farklı uygulatmaya Bakanlar Kurulu yetkilidir.”</a:t>
            </a:r>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4</a:t>
            </a:fld>
            <a:endParaRPr lang="tr-TR"/>
          </a:p>
        </p:txBody>
      </p:sp>
      <p:sp>
        <p:nvSpPr>
          <p:cNvPr id="7" name="Unvan 1"/>
          <p:cNvSpPr txBox="1">
            <a:spLocks noGrp="1"/>
          </p:cNvSpPr>
          <p:nvPr>
            <p:ph type="title"/>
          </p:nvPr>
        </p:nvSpPr>
        <p:spPr>
          <a:xfrm>
            <a:off x="838200" y="365126"/>
            <a:ext cx="10515600" cy="497760"/>
          </a:xfrm>
          <a:prstGeom prst="rect">
            <a:avLst/>
          </a:prstGeom>
          <a:solidFill>
            <a:schemeClr val="accent1">
              <a:lumMod val="40000"/>
              <a:lumOff val="60000"/>
            </a:schemeClr>
          </a:solidFill>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NAKİT SERMAYE ARTIRIMI İLE İLGİLİ KANUNİ DÜZENLEME</a:t>
            </a:r>
            <a:endParaRPr lang="tr-TR" sz="3200" dirty="0"/>
          </a:p>
        </p:txBody>
      </p:sp>
      <p:sp>
        <p:nvSpPr>
          <p:cNvPr id="8" name="Unvan 1"/>
          <p:cNvSpPr txBox="1">
            <a:spLocks/>
          </p:cNvSpPr>
          <p:nvPr/>
        </p:nvSpPr>
        <p:spPr>
          <a:xfrm>
            <a:off x="850006" y="297589"/>
            <a:ext cx="10503794" cy="61818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NAKİT SERMAYE ARTIRIMI İLE İLGİLİ KANUNİ DÜZENLEME</a:t>
            </a:r>
            <a:endParaRPr lang="tr-TR" sz="3200" dirty="0"/>
          </a:p>
        </p:txBody>
      </p:sp>
    </p:spTree>
    <p:extLst>
      <p:ext uri="{BB962C8B-B14F-4D97-AF65-F5344CB8AC3E}">
        <p14:creationId xmlns:p14="http://schemas.microsoft.com/office/powerpoint/2010/main" val="207879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normAutofit lnSpcReduction="10000"/>
          </a:bodyPr>
          <a:lstStyle/>
          <a:p>
            <a:pPr>
              <a:buFont typeface="Wingdings" panose="05000000000000000000" pitchFamily="2" charset="2"/>
              <a:buChar char="ü"/>
            </a:pPr>
            <a:r>
              <a:rPr lang="tr-TR" dirty="0" smtClean="0"/>
              <a:t>Yukarıdaki maddede, nakit sermaye ödemesinde indirim uygulamasına ilişkin düzenleme yer almaktadır. Söz konusu bendin son fıkrasında Bakanlar Kurulu’na uygulama ile ilgili çeşitli düzenlemeler yapma yetkisi verilmiştir. </a:t>
            </a:r>
          </a:p>
          <a:p>
            <a:pPr>
              <a:buFont typeface="Wingdings" panose="05000000000000000000" pitchFamily="2" charset="2"/>
              <a:buChar char="ü"/>
            </a:pPr>
            <a:r>
              <a:rPr lang="tr-TR" dirty="0" smtClean="0"/>
              <a:t>Bu yetkiye istinaden 26.06.2015 tarih ve 2015/7910 sayılı Bakanlar Kurulu Kararı (Bakanlar Kurulu Kararı, 26.06.2015) ile düzenlemeler yapılmıştır. </a:t>
            </a:r>
          </a:p>
          <a:p>
            <a:pPr>
              <a:buFont typeface="Wingdings" panose="05000000000000000000" pitchFamily="2" charset="2"/>
              <a:buChar char="ü"/>
            </a:pPr>
            <a:r>
              <a:rPr lang="tr-TR" dirty="0" smtClean="0"/>
              <a:t>Ayrıca 9 </a:t>
            </a:r>
            <a:r>
              <a:rPr lang="tr-TR" dirty="0" err="1" smtClean="0"/>
              <a:t>nolu</a:t>
            </a:r>
            <a:r>
              <a:rPr lang="tr-TR" dirty="0" smtClean="0"/>
              <a:t> KVK Genel Tebliği (Maliye Bakanlığı, 03.04.2016) ve </a:t>
            </a:r>
          </a:p>
          <a:p>
            <a:pPr>
              <a:buFont typeface="Wingdings" panose="05000000000000000000" pitchFamily="2" charset="2"/>
              <a:buChar char="ü"/>
            </a:pPr>
            <a:r>
              <a:rPr lang="tr-TR" dirty="0" smtClean="0"/>
              <a:t>10 </a:t>
            </a:r>
            <a:r>
              <a:rPr lang="tr-TR" dirty="0" err="1" smtClean="0"/>
              <a:t>nolu</a:t>
            </a:r>
            <a:r>
              <a:rPr lang="tr-TR" dirty="0" smtClean="0"/>
              <a:t> KVK Genel Tebliği (Maliye Bakanlığı, 05.08.2016) ile </a:t>
            </a:r>
          </a:p>
          <a:p>
            <a:pPr>
              <a:buFont typeface="Wingdings" panose="05000000000000000000" pitchFamily="2" charset="2"/>
              <a:buChar char="ü"/>
            </a:pPr>
            <a:r>
              <a:rPr lang="tr-TR" dirty="0" smtClean="0"/>
              <a:t>1 seri </a:t>
            </a:r>
            <a:r>
              <a:rPr lang="tr-TR" dirty="0" err="1" smtClean="0"/>
              <a:t>nolu</a:t>
            </a:r>
            <a:r>
              <a:rPr lang="tr-TR" dirty="0" smtClean="0"/>
              <a:t> Kurumlar Vergisi Genel Tebliğinde (Maliye Bakanlığı, 03.07.2007) değişiklik yapılarak, nakit sermaye ödemesi uygulamasına ilişkin açıklamalar yapılmıştır.</a:t>
            </a:r>
            <a:endParaRPr lang="tr-TR" dirty="0"/>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5</a:t>
            </a:fld>
            <a:endParaRPr lang="tr-TR"/>
          </a:p>
        </p:txBody>
      </p:sp>
      <p:sp>
        <p:nvSpPr>
          <p:cNvPr id="7" name="Unvan 1"/>
          <p:cNvSpPr txBox="1">
            <a:spLocks/>
          </p:cNvSpPr>
          <p:nvPr/>
        </p:nvSpPr>
        <p:spPr>
          <a:xfrm>
            <a:off x="850006" y="297589"/>
            <a:ext cx="10503794" cy="61818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NAKİT SERMAYE ARTIRIMI İLE İLGİLİ KANUNİ DÜZENLEME</a:t>
            </a:r>
            <a:endParaRPr lang="tr-TR" sz="3200" dirty="0"/>
          </a:p>
        </p:txBody>
      </p:sp>
    </p:spTree>
    <p:extLst>
      <p:ext uri="{BB962C8B-B14F-4D97-AF65-F5344CB8AC3E}">
        <p14:creationId xmlns:p14="http://schemas.microsoft.com/office/powerpoint/2010/main" val="3264679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0006" y="373486"/>
            <a:ext cx="10503794" cy="618187"/>
          </a:xfrm>
          <a:solidFill>
            <a:schemeClr val="accent1">
              <a:lumMod val="40000"/>
              <a:lumOff val="60000"/>
            </a:schemeClr>
          </a:solidFill>
        </p:spPr>
        <p:txBody>
          <a:bodyPr>
            <a:normAutofit/>
          </a:bodyPr>
          <a:lstStyle/>
          <a:p>
            <a:r>
              <a:rPr lang="tr-TR" sz="3200" dirty="0" smtClean="0"/>
              <a:t>NAKİT SERMAYE ÖDEMESİNDEN YARARLANMA ŞARTLARI</a:t>
            </a:r>
            <a:endParaRPr lang="tr-TR" sz="3200" dirty="0"/>
          </a:p>
        </p:txBody>
      </p:sp>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normAutofit fontScale="92500" lnSpcReduction="20000"/>
          </a:bodyPr>
          <a:lstStyle/>
          <a:p>
            <a:r>
              <a:rPr lang="tr-TR" dirty="0" smtClean="0"/>
              <a:t>Nakit sermaye ödemesi indiriminden yararlanmak için kanun, BKK ve tebliğ düzenlemeleri kapsamında çeşitli şartlar ve koşullar bulunmalıdır. Söz konusu hususlar aşağıdaki bölümlerde açıklanmıştır. </a:t>
            </a:r>
          </a:p>
          <a:p>
            <a:pPr>
              <a:buFont typeface="Wingdings" panose="05000000000000000000" pitchFamily="2" charset="2"/>
              <a:buChar char="Ø"/>
            </a:pPr>
            <a:r>
              <a:rPr lang="tr-TR" dirty="0" smtClean="0"/>
              <a:t> Finans, bankacılık ve sigortacılık sektörlerinde faaliyet gösteren kurumlar ile kamu iktisadi teşebbüsleri hariç olmak üzere sermaye şirketleri Finans, bankacılık ve sigortacılık sektörlerinde faaliyet gösteren kurumlar ile kamu iktisadi teşebbüsleri nakit sermaye ödemesine ilişkin indirim müessesinden kanunun lafzı gereği yararlanamayacaklardır. </a:t>
            </a:r>
          </a:p>
          <a:p>
            <a:pPr>
              <a:buFont typeface="Courier New" panose="02070309020205020404" pitchFamily="49" charset="0"/>
              <a:buChar char="o"/>
            </a:pPr>
            <a:r>
              <a:rPr lang="tr-TR" dirty="0" smtClean="0"/>
              <a:t>Bunlar dışındaki sermaye şirketleri ise indirim uygulamasından yararlanabilecektir. Sermaye şirketleri ise </a:t>
            </a:r>
            <a:r>
              <a:rPr lang="tr-TR" dirty="0" err="1" smtClean="0"/>
              <a:t>K.V.K.’nin</a:t>
            </a:r>
            <a:r>
              <a:rPr lang="tr-TR" dirty="0" smtClean="0"/>
              <a:t> 2.maddesinde anonim, </a:t>
            </a:r>
            <a:r>
              <a:rPr lang="tr-TR" dirty="0" err="1" smtClean="0"/>
              <a:t>limited</a:t>
            </a:r>
            <a:r>
              <a:rPr lang="tr-TR" dirty="0" smtClean="0"/>
              <a:t> ve sermayesi paylara bölünmüş komandit şirketler ile benzer nitelikli yabancı kurumlar olarak tanımlanmıştır. </a:t>
            </a:r>
          </a:p>
          <a:p>
            <a:pPr>
              <a:buFont typeface="Courier New" panose="02070309020205020404" pitchFamily="49" charset="0"/>
              <a:buChar char="o"/>
            </a:pPr>
            <a:r>
              <a:rPr lang="tr-TR" dirty="0" smtClean="0"/>
              <a:t>Sermaye şirketi niteliğini haiz olsa da; finans, bankacılık ve sigortacılık sektörlerinde faaliyet gösteren kurumlar bu indirim uygulamasından yararlanamayacaktır. </a:t>
            </a:r>
            <a:endParaRPr lang="tr-TR" dirty="0"/>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6</a:t>
            </a:fld>
            <a:endParaRPr lang="tr-TR"/>
          </a:p>
        </p:txBody>
      </p:sp>
    </p:spTree>
    <p:extLst>
      <p:ext uri="{BB962C8B-B14F-4D97-AF65-F5344CB8AC3E}">
        <p14:creationId xmlns:p14="http://schemas.microsoft.com/office/powerpoint/2010/main" val="17040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26548"/>
          </a:xfrm>
          <a:solidFill>
            <a:schemeClr val="accent1">
              <a:lumMod val="60000"/>
              <a:lumOff val="40000"/>
            </a:schemeClr>
          </a:solidFill>
        </p:spPr>
        <p:txBody>
          <a:bodyPr>
            <a:normAutofit/>
          </a:bodyPr>
          <a:lstStyle/>
          <a:p>
            <a:r>
              <a:rPr lang="tr-TR" sz="3200" dirty="0" smtClean="0"/>
              <a:t>NAKİT SERMAYE ÖDEMESİNDEN YARARLANMA ŞARTLARI</a:t>
            </a:r>
            <a:endParaRPr lang="tr-TR" sz="3200" dirty="0"/>
          </a:p>
        </p:txBody>
      </p:sp>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normAutofit fontScale="85000" lnSpcReduction="20000"/>
          </a:bodyPr>
          <a:lstStyle/>
          <a:p>
            <a:pPr>
              <a:buFont typeface="Wingdings" panose="05000000000000000000" pitchFamily="2" charset="2"/>
              <a:buChar char="ü"/>
            </a:pPr>
            <a:r>
              <a:rPr lang="tr-TR" dirty="0" smtClean="0"/>
              <a:t>Ticaret siciline tescil edilmiş olan ödenmiş veya çıkarılmış sermaye tutarlarındaki nakdi sermaye artışları İndirim uygulamasından yararlanabilmek için sermaye artışına ilişkin kararın ticaret siciline tescil edilmiş olması gerekmektedir. </a:t>
            </a:r>
          </a:p>
          <a:p>
            <a:pPr>
              <a:buFont typeface="Courier New" panose="02070309020205020404" pitchFamily="49" charset="0"/>
              <a:buChar char="o"/>
            </a:pPr>
            <a:r>
              <a:rPr lang="tr-TR" dirty="0" smtClean="0"/>
              <a:t>Ödenmiş veya çıkarılmış sermaye tutarlarında nakit olarak bir sermaye artışı yapılmış olsa bile, ticaret siciline tescil edilmeden indirimden yararlanılması mümkün değildir. </a:t>
            </a:r>
          </a:p>
          <a:p>
            <a:pPr>
              <a:buFont typeface="Courier New" panose="02070309020205020404" pitchFamily="49" charset="0"/>
              <a:buChar char="o"/>
            </a:pPr>
            <a:r>
              <a:rPr lang="tr-TR" dirty="0"/>
              <a:t>Çıkarılmış Sermaye (</a:t>
            </a:r>
            <a:r>
              <a:rPr lang="tr-TR" dirty="0" smtClean="0"/>
              <a:t>SPK </a:t>
            </a:r>
            <a:r>
              <a:rPr lang="tr-TR" dirty="0"/>
              <a:t>M.3/ f) “Kayıtlı sermayeli anonim ortaklıkların satışı yapılmış hisse senetlerini temsil eden sermayeleridir.” Çıkarılmış sermaye, başlangıç sermayesi ile kayıtlı sermaye arasında kalan, yönetim kurulu tarafından her pay çıkartılmasından sonra yükselen, taahhüt edilen, değeri ortaklığa getirilmesi şart olan somut bir miktardır</a:t>
            </a:r>
            <a:r>
              <a:rPr lang="tr-TR" dirty="0" smtClean="0"/>
              <a:t>.</a:t>
            </a:r>
          </a:p>
          <a:p>
            <a:pPr>
              <a:buFont typeface="Courier New" panose="02070309020205020404" pitchFamily="49" charset="0"/>
              <a:buChar char="o"/>
            </a:pPr>
            <a:r>
              <a:rPr lang="tr-TR" dirty="0"/>
              <a:t>Kayıtlı sermaye, anonim şirketlerin esas sözleşmelerinde hüküm bulunmak kaydı ile genel kurula ihtiyaç duymaksızın sadece yönetim kurulu kararı ile yeni hisse senedi bastırma veya sermaye artırımında bulunmasına yarayan sistemdir. Daha önceleri sadece halka açık anonim şirketler için kullanılan bu sistem yeni TTK ile birlikte artık tüm anonim şirketler için de uygulanabilir hale gelmiştir. </a:t>
            </a:r>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7</a:t>
            </a:fld>
            <a:endParaRPr lang="tr-TR"/>
          </a:p>
        </p:txBody>
      </p:sp>
    </p:spTree>
    <p:extLst>
      <p:ext uri="{BB962C8B-B14F-4D97-AF65-F5344CB8AC3E}">
        <p14:creationId xmlns:p14="http://schemas.microsoft.com/office/powerpoint/2010/main" val="54422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26548"/>
          </a:xfrm>
          <a:solidFill>
            <a:schemeClr val="accent1">
              <a:lumMod val="60000"/>
              <a:lumOff val="40000"/>
            </a:schemeClr>
          </a:solidFill>
        </p:spPr>
        <p:txBody>
          <a:bodyPr>
            <a:normAutofit/>
          </a:bodyPr>
          <a:lstStyle/>
          <a:p>
            <a:r>
              <a:rPr lang="tr-TR" sz="3200" dirty="0">
                <a:solidFill>
                  <a:prstClr val="black"/>
                </a:solidFill>
              </a:rPr>
              <a:t>NAKİT SERMAYE ÖDEMESİNDEN YARARLANMA ŞARTLARI</a:t>
            </a:r>
            <a:endParaRPr lang="tr-TR" dirty="0"/>
          </a:p>
        </p:txBody>
      </p:sp>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lstStyle/>
          <a:p>
            <a:pPr>
              <a:buFont typeface="Wingdings" panose="05000000000000000000" pitchFamily="2" charset="2"/>
              <a:buChar char="ü"/>
            </a:pPr>
            <a:r>
              <a:rPr lang="tr-TR" dirty="0" smtClean="0"/>
              <a:t>Yeni kurulan sermaye şirketlerinde ödenmiş sermayenin nakit olarak karşılanan kısmı Yeni kurulan işletmelerde nakit sermaye ödemesi nedeniyle indirim uygulamasından faydalanabilmek için ana sözleşmenin tescil edilmesi gerekmektedir. </a:t>
            </a:r>
          </a:p>
          <a:p>
            <a:pPr>
              <a:buFont typeface="Courier New" panose="02070309020205020404" pitchFamily="49" charset="0"/>
              <a:buChar char="o"/>
            </a:pPr>
            <a:r>
              <a:rPr lang="tr-TR" dirty="0" smtClean="0"/>
              <a:t>Ana sözleşme tescil edilmeden yine söz konusu indirim müessesesinden yararlanmak mümkün bulunmamaktadır.</a:t>
            </a:r>
            <a:endParaRPr lang="tr-TR" dirty="0"/>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8</a:t>
            </a:fld>
            <a:endParaRPr lang="tr-TR"/>
          </a:p>
        </p:txBody>
      </p:sp>
    </p:spTree>
    <p:extLst>
      <p:ext uri="{BB962C8B-B14F-4D97-AF65-F5344CB8AC3E}">
        <p14:creationId xmlns:p14="http://schemas.microsoft.com/office/powerpoint/2010/main" val="232656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2130"/>
            <a:ext cx="10515600" cy="4914833"/>
          </a:xfrm>
          <a:solidFill>
            <a:schemeClr val="accent2">
              <a:lumMod val="40000"/>
              <a:lumOff val="60000"/>
            </a:schemeClr>
          </a:solidFill>
        </p:spPr>
        <p:txBody>
          <a:bodyPr/>
          <a:lstStyle/>
          <a:p>
            <a:pPr>
              <a:buFont typeface="Wingdings" panose="05000000000000000000" pitchFamily="2" charset="2"/>
              <a:buChar char="ü"/>
            </a:pPr>
            <a:r>
              <a:rPr lang="tr-TR" b="1" dirty="0" smtClean="0"/>
              <a:t>Nakit dışındaki varlıklarla sermaye artışı yapılması</a:t>
            </a:r>
          </a:p>
          <a:p>
            <a:pPr>
              <a:buFont typeface="Courier New" panose="02070309020205020404" pitchFamily="49" charset="0"/>
              <a:buChar char="o"/>
            </a:pPr>
            <a:r>
              <a:rPr lang="tr-TR" dirty="0"/>
              <a:t> </a:t>
            </a:r>
            <a:r>
              <a:rPr lang="tr-TR" dirty="0" smtClean="0"/>
              <a:t>Nakit dışındaki varlıklar ile sermaye artışında bulunulması halinde  indirim uygulamasından yararlanılması mümkün bulunmamaktadır. İndirim müessesesinin temel amacının nakit olarak sermaye artışını teşvik etmek olduğu hususu göz önünde bulundurulduğunda; nakit varlıklar dışındaki unsurlarla sermaye artışında indirim uygulanmaması, hem maddenin lafzına, hem de maddenin konuluşundaki maksada uygun olmaktadır.</a:t>
            </a:r>
            <a:endParaRPr lang="tr-TR" dirty="0"/>
          </a:p>
        </p:txBody>
      </p:sp>
      <p:sp>
        <p:nvSpPr>
          <p:cNvPr id="4" name="Altbilgi Yer Tutucusu 3"/>
          <p:cNvSpPr>
            <a:spLocks noGrp="1"/>
          </p:cNvSpPr>
          <p:nvPr>
            <p:ph type="ftr" sz="quarter" idx="11"/>
          </p:nvPr>
        </p:nvSpPr>
        <p:spPr/>
        <p:txBody>
          <a:bodyPr/>
          <a:lstStyle/>
          <a:p>
            <a:r>
              <a:rPr lang="tr-TR" smtClean="0"/>
              <a:t>YMM   ALİ NAZIM  TEKELİOĞLU</a:t>
            </a:r>
            <a:endParaRPr lang="tr-TR"/>
          </a:p>
        </p:txBody>
      </p:sp>
      <p:sp>
        <p:nvSpPr>
          <p:cNvPr id="5" name="Slayt Numarası Yer Tutucusu 4"/>
          <p:cNvSpPr>
            <a:spLocks noGrp="1"/>
          </p:cNvSpPr>
          <p:nvPr>
            <p:ph type="sldNum" sz="quarter" idx="12"/>
          </p:nvPr>
        </p:nvSpPr>
        <p:spPr/>
        <p:txBody>
          <a:bodyPr/>
          <a:lstStyle/>
          <a:p>
            <a:fld id="{8BF1E8DC-1852-4831-B868-33262D4034DA}" type="slidenum">
              <a:rPr lang="tr-TR" smtClean="0"/>
              <a:t>9</a:t>
            </a:fld>
            <a:endParaRPr lang="tr-TR"/>
          </a:p>
        </p:txBody>
      </p:sp>
      <p:sp>
        <p:nvSpPr>
          <p:cNvPr id="6" name="Unvan 1"/>
          <p:cNvSpPr txBox="1">
            <a:spLocks/>
          </p:cNvSpPr>
          <p:nvPr/>
        </p:nvSpPr>
        <p:spPr>
          <a:xfrm>
            <a:off x="838200" y="400162"/>
            <a:ext cx="10503794" cy="682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200" dirty="0" smtClean="0"/>
              <a:t>İNDİRİM UYGULAMASININ YAPILAMAYACAĞI DURUMLAR</a:t>
            </a:r>
            <a:endParaRPr lang="tr-TR" sz="3200" dirty="0"/>
          </a:p>
        </p:txBody>
      </p:sp>
    </p:spTree>
    <p:extLst>
      <p:ext uri="{BB962C8B-B14F-4D97-AF65-F5344CB8AC3E}">
        <p14:creationId xmlns:p14="http://schemas.microsoft.com/office/powerpoint/2010/main" val="26811370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TotalTime>
  <Words>3823</Words>
  <Application>Microsoft Office PowerPoint</Application>
  <PresentationFormat>Geniş ekran</PresentationFormat>
  <Paragraphs>1497</Paragraphs>
  <Slides>39</Slides>
  <Notes>1</Notes>
  <HiddenSlides>0</HiddenSlides>
  <MMClips>0</MMClips>
  <ScaleCrop>false</ScaleCrop>
  <HeadingPairs>
    <vt:vector size="8" baseType="variant">
      <vt:variant>
        <vt:lpstr>Kullanılan Yazı Tipleri</vt:lpstr>
      </vt:variant>
      <vt:variant>
        <vt:i4>7</vt:i4>
      </vt:variant>
      <vt:variant>
        <vt:lpstr>Tema</vt:lpstr>
      </vt:variant>
      <vt:variant>
        <vt:i4>1</vt:i4>
      </vt:variant>
      <vt:variant>
        <vt:lpstr>Eklenmiş OLE Hizmet Programları</vt:lpstr>
      </vt:variant>
      <vt:variant>
        <vt:i4>1</vt:i4>
      </vt:variant>
      <vt:variant>
        <vt:lpstr>Slayt Başlıkları</vt:lpstr>
      </vt:variant>
      <vt:variant>
        <vt:i4>39</vt:i4>
      </vt:variant>
    </vt:vector>
  </HeadingPairs>
  <TitlesOfParts>
    <vt:vector size="48" baseType="lpstr">
      <vt:lpstr>Arial</vt:lpstr>
      <vt:lpstr>Arial Black</vt:lpstr>
      <vt:lpstr>Arial Tur</vt:lpstr>
      <vt:lpstr>Calibri</vt:lpstr>
      <vt:lpstr>Calibri Light</vt:lpstr>
      <vt:lpstr>Courier New</vt:lpstr>
      <vt:lpstr>Wingdings</vt:lpstr>
      <vt:lpstr>Office Teması</vt:lpstr>
      <vt:lpstr>Worksheet</vt:lpstr>
      <vt:lpstr>PowerPoint Sunusu</vt:lpstr>
      <vt:lpstr>NAKİT SERMAYE ARTIRIMI İLE İLGİLİ KANUNİ DÜZENLEME</vt:lpstr>
      <vt:lpstr>NAKİT SERMAYE ARTIRIMI İLE İLGİLİ KANUNİ DÜZENLEME</vt:lpstr>
      <vt:lpstr>NAKİT SERMAYE ARTIRIMI İLE İLGİLİ KANUNİ DÜZENLEME</vt:lpstr>
      <vt:lpstr>PowerPoint Sunusu</vt:lpstr>
      <vt:lpstr>NAKİT SERMAYE ÖDEMESİNDEN YARARLANMA ŞARTLARI</vt:lpstr>
      <vt:lpstr>NAKİT SERMAYE ÖDEMESİNDEN YARARLANMA ŞARTLARI</vt:lpstr>
      <vt:lpstr>NAKİT SERMAYE ÖDEMESİNDEN YARARLANMA ŞARTLARI</vt:lpstr>
      <vt:lpstr>PowerPoint Sunusu</vt:lpstr>
      <vt:lpstr>PowerPoint Sunusu</vt:lpstr>
      <vt:lpstr>PowerPoint Sunusu</vt:lpstr>
      <vt:lpstr>PowerPoint Sunusu</vt:lpstr>
      <vt:lpstr>PowerPoint Sunusu</vt:lpstr>
      <vt:lpstr>PowerPoint Sunusu</vt:lpstr>
      <vt:lpstr>YARARLANILACAK İNDİRİM ORANI – SÜRESİ VE TUTARI</vt:lpstr>
      <vt:lpstr>PowerPoint Sunusu</vt:lpstr>
      <vt:lpstr>PowerPoint Sunusu</vt:lpstr>
      <vt:lpstr>PowerPoint Sunusu</vt:lpstr>
      <vt:lpstr>PowerPoint Sunusu</vt:lpstr>
      <vt:lpstr>PowerPoint Sunusu</vt:lpstr>
      <vt:lpstr>3.   İndirim Tutarı </vt:lpstr>
      <vt:lpstr>3.   İndirim Tutarı </vt:lpstr>
      <vt:lpstr>3.   İndirim Tutarı </vt:lpstr>
      <vt:lpstr>Vergi Dairesinin istediği belgeler</vt:lpstr>
      <vt:lpstr>İndirimi K.V.Beyannamesinin neresinde göstereceğiz ?</vt:lpstr>
      <vt:lpstr>Konu Başlıklı Örnekler-1 Ortaklar C/H’nın Alacak bakiyeli olması halinde sermaye artışı</vt:lpstr>
      <vt:lpstr>Konu Başlıklı Örnekler-2 Payları borsada işlem gören halka açık şirketlerde sermaye artışı</vt:lpstr>
      <vt:lpstr>Konu Başlıklı Örnekler-3 Arttırılan sermayenin başka şirketlerin sermaye artışında kullanılması</vt:lpstr>
      <vt:lpstr>Konu Başlıklı Örnekler-4 Sermaye azaltılması sonucu indirim</vt:lpstr>
      <vt:lpstr>Konu Başlıklı Örnekler-5 Sermaye taahhütlerini ortakların farklı tarihlerde yerine getirmesi durumunda indirim</vt:lpstr>
      <vt:lpstr>Konu Başlıklı Örnekler-5 Sermaye taahhütlerini ortakların farklı tarihlerde yerine getirmesi durumunda indirim</vt:lpstr>
      <vt:lpstr>Konu Başlıklı Örnekler-5 Sermaye taahhütlerini ortakların farklı tarihlerde yerine getirmesi durumunda indirim</vt:lpstr>
      <vt:lpstr>Konu Başlıklı Örnekler-5 Sermaye taahhütlerini ortakların farklı tarihlerde yerine getirmesi durumunda indirim</vt:lpstr>
      <vt:lpstr>Konu Başlıklı Örnekler-5 Sermaye taahhütlerini ortakların farklı tarihlerde yerine getirmesi durumunda indirim</vt:lpstr>
      <vt:lpstr>Konu Başlıklı Örnekler-6 Sermaye ödemesi ile tescil tarihinin  farklı yıllar olması durumunda indirim</vt:lpstr>
      <vt:lpstr>Konu Başlıklı Örnekler-7 Sermaye ödemesinin yapıldığı yıl kurumun zarar etmesi durumunda indirim</vt:lpstr>
      <vt:lpstr>Konu Başlıklı Örnekler-7 Sermaye ödemesinin yapıldığı yıl kurumun zarar etmesi durumunda indirim</vt:lpstr>
      <vt:lpstr>Konu Başlıklı Örnekler-8 Kurum Kazancının indirim tutarından az olması durumunda;</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ali-pc</dc:creator>
  <cp:lastModifiedBy>user</cp:lastModifiedBy>
  <cp:revision>35</cp:revision>
  <dcterms:created xsi:type="dcterms:W3CDTF">2019-01-16T19:38:34Z</dcterms:created>
  <dcterms:modified xsi:type="dcterms:W3CDTF">2019-01-17T10:43:09Z</dcterms:modified>
</cp:coreProperties>
</file>